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57" r:id="rId3"/>
    <p:sldId id="258" r:id="rId4"/>
    <p:sldId id="259" r:id="rId5"/>
    <p:sldId id="281" r:id="rId6"/>
    <p:sldId id="282" r:id="rId7"/>
    <p:sldId id="260" r:id="rId8"/>
    <p:sldId id="261" r:id="rId9"/>
    <p:sldId id="262" r:id="rId10"/>
    <p:sldId id="283" r:id="rId11"/>
    <p:sldId id="285" r:id="rId12"/>
    <p:sldId id="286" r:id="rId13"/>
    <p:sldId id="266" r:id="rId14"/>
    <p:sldId id="287" r:id="rId15"/>
    <p:sldId id="289" r:id="rId16"/>
    <p:sldId id="288" r:id="rId17"/>
    <p:sldId id="264" r:id="rId18"/>
    <p:sldId id="294" r:id="rId19"/>
    <p:sldId id="290" r:id="rId20"/>
    <p:sldId id="291" r:id="rId21"/>
    <p:sldId id="292" r:id="rId22"/>
    <p:sldId id="265" r:id="rId23"/>
    <p:sldId id="293" r:id="rId24"/>
    <p:sldId id="267" r:id="rId25"/>
    <p:sldId id="269" r:id="rId26"/>
    <p:sldId id="270" r:id="rId27"/>
    <p:sldId id="273" r:id="rId28"/>
    <p:sldId id="274" r:id="rId29"/>
    <p:sldId id="295" r:id="rId30"/>
    <p:sldId id="277" r:id="rId31"/>
    <p:sldId id="278" r:id="rId32"/>
    <p:sldId id="279" r:id="rId33"/>
    <p:sldId id="29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15" autoAdjust="0"/>
    <p:restoredTop sz="94660"/>
  </p:normalViewPr>
  <p:slideViewPr>
    <p:cSldViewPr snapToGrid="0">
      <p:cViewPr varScale="1">
        <p:scale>
          <a:sx n="73" d="100"/>
          <a:sy n="73" d="100"/>
        </p:scale>
        <p:origin x="528"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6B2D15-5547-48B5-84EF-5996A9267F43}"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DA304-F6C3-41FB-91E0-94DD7CF99347}" type="slidenum">
              <a:rPr lang="en-US" smtClean="0"/>
              <a:t>‹#›</a:t>
            </a:fld>
            <a:endParaRPr lang="en-US"/>
          </a:p>
        </p:txBody>
      </p:sp>
    </p:spTree>
    <p:extLst>
      <p:ext uri="{BB962C8B-B14F-4D97-AF65-F5344CB8AC3E}">
        <p14:creationId xmlns:p14="http://schemas.microsoft.com/office/powerpoint/2010/main" val="1305999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6B2D15-5547-48B5-84EF-5996A9267F43}"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DA304-F6C3-41FB-91E0-94DD7CF99347}" type="slidenum">
              <a:rPr lang="en-US" smtClean="0"/>
              <a:t>‹#›</a:t>
            </a:fld>
            <a:endParaRPr lang="en-US"/>
          </a:p>
        </p:txBody>
      </p:sp>
    </p:spTree>
    <p:extLst>
      <p:ext uri="{BB962C8B-B14F-4D97-AF65-F5344CB8AC3E}">
        <p14:creationId xmlns:p14="http://schemas.microsoft.com/office/powerpoint/2010/main" val="1393001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6B2D15-5547-48B5-84EF-5996A9267F43}"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DA304-F6C3-41FB-91E0-94DD7CF99347}" type="slidenum">
              <a:rPr lang="en-US" smtClean="0"/>
              <a:t>‹#›</a:t>
            </a:fld>
            <a:endParaRPr lang="en-US"/>
          </a:p>
        </p:txBody>
      </p:sp>
    </p:spTree>
    <p:extLst>
      <p:ext uri="{BB962C8B-B14F-4D97-AF65-F5344CB8AC3E}">
        <p14:creationId xmlns:p14="http://schemas.microsoft.com/office/powerpoint/2010/main" val="2069920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6B2D15-5547-48B5-84EF-5996A9267F43}"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DA304-F6C3-41FB-91E0-94DD7CF99347}" type="slidenum">
              <a:rPr lang="en-US" smtClean="0"/>
              <a:t>‹#›</a:t>
            </a:fld>
            <a:endParaRPr lang="en-US"/>
          </a:p>
        </p:txBody>
      </p:sp>
    </p:spTree>
    <p:extLst>
      <p:ext uri="{BB962C8B-B14F-4D97-AF65-F5344CB8AC3E}">
        <p14:creationId xmlns:p14="http://schemas.microsoft.com/office/powerpoint/2010/main" val="3037175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6B2D15-5547-48B5-84EF-5996A9267F43}"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DA304-F6C3-41FB-91E0-94DD7CF99347}" type="slidenum">
              <a:rPr lang="en-US" smtClean="0"/>
              <a:t>‹#›</a:t>
            </a:fld>
            <a:endParaRPr lang="en-US"/>
          </a:p>
        </p:txBody>
      </p:sp>
    </p:spTree>
    <p:extLst>
      <p:ext uri="{BB962C8B-B14F-4D97-AF65-F5344CB8AC3E}">
        <p14:creationId xmlns:p14="http://schemas.microsoft.com/office/powerpoint/2010/main" val="3613178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6B2D15-5547-48B5-84EF-5996A9267F43}"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DA304-F6C3-41FB-91E0-94DD7CF99347}" type="slidenum">
              <a:rPr lang="en-US" smtClean="0"/>
              <a:t>‹#›</a:t>
            </a:fld>
            <a:endParaRPr lang="en-US"/>
          </a:p>
        </p:txBody>
      </p:sp>
    </p:spTree>
    <p:extLst>
      <p:ext uri="{BB962C8B-B14F-4D97-AF65-F5344CB8AC3E}">
        <p14:creationId xmlns:p14="http://schemas.microsoft.com/office/powerpoint/2010/main" val="2046035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6B2D15-5547-48B5-84EF-5996A9267F43}" type="datetimeFigureOut">
              <a:rPr lang="en-US" smtClean="0"/>
              <a:t>10/5/2017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7DA304-F6C3-41FB-91E0-94DD7CF99347}" type="slidenum">
              <a:rPr lang="en-US" smtClean="0"/>
              <a:t>‹#›</a:t>
            </a:fld>
            <a:endParaRPr lang="en-US"/>
          </a:p>
        </p:txBody>
      </p:sp>
    </p:spTree>
    <p:extLst>
      <p:ext uri="{BB962C8B-B14F-4D97-AF65-F5344CB8AC3E}">
        <p14:creationId xmlns:p14="http://schemas.microsoft.com/office/powerpoint/2010/main" val="2630468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6B2D15-5547-48B5-84EF-5996A9267F43}" type="datetimeFigureOut">
              <a:rPr lang="en-US" smtClean="0"/>
              <a:t>10/5/2017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7DA304-F6C3-41FB-91E0-94DD7CF99347}" type="slidenum">
              <a:rPr lang="en-US" smtClean="0"/>
              <a:t>‹#›</a:t>
            </a:fld>
            <a:endParaRPr lang="en-US"/>
          </a:p>
        </p:txBody>
      </p:sp>
    </p:spTree>
    <p:extLst>
      <p:ext uri="{BB962C8B-B14F-4D97-AF65-F5344CB8AC3E}">
        <p14:creationId xmlns:p14="http://schemas.microsoft.com/office/powerpoint/2010/main" val="1355149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B2D15-5547-48B5-84EF-5996A9267F43}" type="datetimeFigureOut">
              <a:rPr lang="en-US" smtClean="0"/>
              <a:t>10/5/2017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7DA304-F6C3-41FB-91E0-94DD7CF99347}" type="slidenum">
              <a:rPr lang="en-US" smtClean="0"/>
              <a:t>‹#›</a:t>
            </a:fld>
            <a:endParaRPr lang="en-US"/>
          </a:p>
        </p:txBody>
      </p:sp>
    </p:spTree>
    <p:extLst>
      <p:ext uri="{BB962C8B-B14F-4D97-AF65-F5344CB8AC3E}">
        <p14:creationId xmlns:p14="http://schemas.microsoft.com/office/powerpoint/2010/main" val="2508095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6B2D15-5547-48B5-84EF-5996A9267F43}"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DA304-F6C3-41FB-91E0-94DD7CF99347}" type="slidenum">
              <a:rPr lang="en-US" smtClean="0"/>
              <a:t>‹#›</a:t>
            </a:fld>
            <a:endParaRPr lang="en-US"/>
          </a:p>
        </p:txBody>
      </p:sp>
    </p:spTree>
    <p:extLst>
      <p:ext uri="{BB962C8B-B14F-4D97-AF65-F5344CB8AC3E}">
        <p14:creationId xmlns:p14="http://schemas.microsoft.com/office/powerpoint/2010/main" val="2492258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6B2D15-5547-48B5-84EF-5996A9267F43}"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DA304-F6C3-41FB-91E0-94DD7CF99347}" type="slidenum">
              <a:rPr lang="en-US" smtClean="0"/>
              <a:t>‹#›</a:t>
            </a:fld>
            <a:endParaRPr lang="en-US"/>
          </a:p>
        </p:txBody>
      </p:sp>
    </p:spTree>
    <p:extLst>
      <p:ext uri="{BB962C8B-B14F-4D97-AF65-F5344CB8AC3E}">
        <p14:creationId xmlns:p14="http://schemas.microsoft.com/office/powerpoint/2010/main" val="4119466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B2D15-5547-48B5-84EF-5996A9267F43}" type="datetimeFigureOut">
              <a:rPr lang="en-US" smtClean="0"/>
              <a:t>10/5/2017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DA304-F6C3-41FB-91E0-94DD7CF99347}" type="slidenum">
              <a:rPr lang="en-US" smtClean="0"/>
              <a:t>‹#›</a:t>
            </a:fld>
            <a:endParaRPr lang="en-US"/>
          </a:p>
        </p:txBody>
      </p:sp>
    </p:spTree>
    <p:extLst>
      <p:ext uri="{BB962C8B-B14F-4D97-AF65-F5344CB8AC3E}">
        <p14:creationId xmlns:p14="http://schemas.microsoft.com/office/powerpoint/2010/main" val="4165841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Ne2tzfxQ6T4"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TTYOQ05oDOI&amp;index=3&amp;list=PL8dPuuaLjXtMwmepBjTSG593eG7ObzO7s"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50.gif"/><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gif"/><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30.jpg"/><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2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26.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3.jp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2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69.jpg"/><Relationship Id="rId1" Type="http://schemas.openxmlformats.org/officeDocument/2006/relationships/slideLayout" Target="../slideLayouts/slideLayout2.xml"/><Relationship Id="rId5" Type="http://schemas.openxmlformats.org/officeDocument/2006/relationships/image" Target="../media/image73.jpeg"/><Relationship Id="rId4" Type="http://schemas.openxmlformats.org/officeDocument/2006/relationships/image" Target="../media/image72.jpeg"/></Relationships>
</file>

<file path=ppt/slides/_rels/slide32.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“Virginia Company Song” </a:t>
            </a:r>
            <a:endParaRPr lang="en-US" dirty="0"/>
          </a:p>
        </p:txBody>
      </p:sp>
      <p:sp>
        <p:nvSpPr>
          <p:cNvPr id="3" name="Content Placeholder 2"/>
          <p:cNvSpPr>
            <a:spLocks noGrp="1"/>
          </p:cNvSpPr>
          <p:nvPr>
            <p:ph idx="1"/>
          </p:nvPr>
        </p:nvSpPr>
        <p:spPr/>
        <p:txBody>
          <a:bodyPr/>
          <a:lstStyle/>
          <a:p>
            <a:r>
              <a:rPr lang="en-US" dirty="0" smtClean="0">
                <a:hlinkClick r:id="rId3"/>
              </a:rPr>
              <a:t>https://www.youtube.com/watch?v=Ne2tzfxQ6T4</a:t>
            </a:r>
            <a:endParaRPr lang="en-US" dirty="0"/>
          </a:p>
        </p:txBody>
      </p:sp>
      <p:pic>
        <p:nvPicPr>
          <p:cNvPr id="29698" name="Picture 2" descr="http://d1jrw5jterzxwu.cloudfront.net/sites/default/files/article_media/portrait-pocahonta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246562"/>
            <a:ext cx="2068238" cy="2611438"/>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https://thedisneyproject.files.wordpress.com/2012/09/pocahonta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4875" y="5001768"/>
            <a:ext cx="1856232" cy="1856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862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House of Burgesses, 1619</a:t>
            </a:r>
            <a:endParaRPr lang="en-US" b="1" dirty="0"/>
          </a:p>
        </p:txBody>
      </p:sp>
      <p:sp>
        <p:nvSpPr>
          <p:cNvPr id="3" name="Content Placeholder 2"/>
          <p:cNvSpPr>
            <a:spLocks noGrp="1"/>
          </p:cNvSpPr>
          <p:nvPr>
            <p:ph idx="1"/>
          </p:nvPr>
        </p:nvSpPr>
        <p:spPr/>
        <p:txBody>
          <a:bodyPr/>
          <a:lstStyle/>
          <a:p>
            <a:r>
              <a:rPr lang="en-US" dirty="0" smtClean="0"/>
              <a:t>1</a:t>
            </a:r>
            <a:r>
              <a:rPr lang="en-US" baseline="30000" dirty="0" smtClean="0"/>
              <a:t>st</a:t>
            </a:r>
            <a:r>
              <a:rPr lang="en-US" dirty="0" smtClean="0"/>
              <a:t> representative assembly in British North American colonies </a:t>
            </a:r>
          </a:p>
          <a:p>
            <a:pPr lvl="1"/>
            <a:r>
              <a:rPr lang="en-US" dirty="0" smtClean="0"/>
              <a:t>At first all free adult men could participate</a:t>
            </a:r>
          </a:p>
          <a:p>
            <a:pPr lvl="1"/>
            <a:r>
              <a:rPr lang="en-US" dirty="0" smtClean="0"/>
              <a:t>Then only large planters can vote </a:t>
            </a:r>
          </a:p>
          <a:p>
            <a:pPr lvl="1"/>
            <a:r>
              <a:rPr lang="en-US" dirty="0" smtClean="0"/>
              <a:t>Set precedent for other representative assemblies in British N. America</a:t>
            </a:r>
          </a:p>
          <a:p>
            <a:r>
              <a:rPr lang="en-US" dirty="0" smtClean="0"/>
              <a:t>William Berkeley: Served twice as governor of VA</a:t>
            </a:r>
          </a:p>
          <a:p>
            <a:r>
              <a:rPr lang="en-US" dirty="0" smtClean="0"/>
              <a:t>Established friendly relations with VA Indians to promote trade</a:t>
            </a:r>
            <a:endParaRPr lang="en-US" dirty="0"/>
          </a:p>
        </p:txBody>
      </p:sp>
      <p:pic>
        <p:nvPicPr>
          <p:cNvPr id="26626" name="Picture 2" descr="http://historicamericas.weebly.com/uploads/1/3/5/6/13562603/4383948_or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7812" y="4545674"/>
            <a:ext cx="3184187" cy="2312326"/>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http://www.ushistory.org/us/images/0003429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743754"/>
            <a:ext cx="3003190" cy="2114246"/>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http://www.lva.virginia.gov/exhibits/political/images/Berkeley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48" y="0"/>
            <a:ext cx="1755951" cy="219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056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100" y="-282575"/>
            <a:ext cx="10515600" cy="1325563"/>
          </a:xfrm>
        </p:spPr>
        <p:txBody>
          <a:bodyPr/>
          <a:lstStyle/>
          <a:p>
            <a:r>
              <a:rPr lang="en-US" b="1" u="sng" dirty="0" smtClean="0"/>
              <a:t>Colony </a:t>
            </a:r>
            <a:r>
              <a:rPr lang="en-US" b="1" u="sng" dirty="0" smtClean="0">
                <a:sym typeface="Wingdings" panose="05000000000000000000" pitchFamily="2" charset="2"/>
              </a:rPr>
              <a:t> Home </a:t>
            </a:r>
            <a:endParaRPr lang="en-US" b="1" u="sng" dirty="0"/>
          </a:p>
        </p:txBody>
      </p:sp>
      <p:sp>
        <p:nvSpPr>
          <p:cNvPr id="3" name="Content Placeholder 2"/>
          <p:cNvSpPr>
            <a:spLocks noGrp="1"/>
          </p:cNvSpPr>
          <p:nvPr>
            <p:ph idx="1"/>
          </p:nvPr>
        </p:nvSpPr>
        <p:spPr>
          <a:xfrm>
            <a:off x="1320800" y="746040"/>
            <a:ext cx="10515600" cy="4168860"/>
          </a:xfrm>
        </p:spPr>
        <p:txBody>
          <a:bodyPr>
            <a:normAutofit lnSpcReduction="10000"/>
          </a:bodyPr>
          <a:lstStyle/>
          <a:p>
            <a:r>
              <a:rPr lang="en-US" b="1" u="sng" dirty="0" err="1" smtClean="0"/>
              <a:t>Headright</a:t>
            </a:r>
            <a:r>
              <a:rPr lang="en-US" b="1" u="sng" dirty="0" smtClean="0"/>
              <a:t> System:</a:t>
            </a:r>
            <a:r>
              <a:rPr lang="en-US" dirty="0" smtClean="0"/>
              <a:t> 50 acres per indentured servant </a:t>
            </a:r>
          </a:p>
          <a:p>
            <a:r>
              <a:rPr lang="en-US" b="1" u="sng" dirty="0" smtClean="0"/>
              <a:t>Women:</a:t>
            </a:r>
            <a:r>
              <a:rPr lang="en-US" dirty="0" smtClean="0"/>
              <a:t> a shipload of unmarried women brought and encouraged to marry colonists and begin families (1619)</a:t>
            </a:r>
          </a:p>
          <a:p>
            <a:r>
              <a:rPr lang="en-US" b="1" u="sng" dirty="0" smtClean="0"/>
              <a:t>Governance:</a:t>
            </a:r>
            <a:r>
              <a:rPr lang="en-US" dirty="0" smtClean="0"/>
              <a:t> Colonies were to elect 2 “burgesses” or </a:t>
            </a:r>
            <a:r>
              <a:rPr lang="en-US" dirty="0" smtClean="0"/>
              <a:t>representatives </a:t>
            </a:r>
            <a:r>
              <a:rPr lang="en-US" dirty="0" smtClean="0"/>
              <a:t>to assemble at Jamestown annually to help make laws for the colony </a:t>
            </a:r>
          </a:p>
          <a:p>
            <a:r>
              <a:rPr lang="en-US" b="1" u="sng" dirty="0" smtClean="0"/>
              <a:t>Indentured Servitude: </a:t>
            </a:r>
            <a:r>
              <a:rPr lang="en-US" dirty="0" smtClean="0"/>
              <a:t>4-7 </a:t>
            </a:r>
            <a:r>
              <a:rPr lang="en-US" dirty="0" err="1" smtClean="0"/>
              <a:t>yr</a:t>
            </a:r>
            <a:r>
              <a:rPr lang="en-US" dirty="0" smtClean="0"/>
              <a:t> contract in exchange for passage </a:t>
            </a:r>
          </a:p>
          <a:p>
            <a:pPr lvl="1"/>
            <a:r>
              <a:rPr lang="en-US" b="1" dirty="0" smtClean="0"/>
              <a:t>Slavery:</a:t>
            </a:r>
            <a:r>
              <a:rPr lang="en-US" dirty="0" smtClean="0"/>
              <a:t> African slavery didn’t take root till 1600</a:t>
            </a:r>
          </a:p>
          <a:p>
            <a:pPr lvl="2"/>
            <a:r>
              <a:rPr lang="en-US" dirty="0" smtClean="0"/>
              <a:t>Before that primarily Indentured Servitude </a:t>
            </a:r>
          </a:p>
          <a:p>
            <a:pPr lvl="2"/>
            <a:r>
              <a:rPr lang="en-US" dirty="0" smtClean="0"/>
              <a:t>Slavery considered backward </a:t>
            </a:r>
          </a:p>
          <a:p>
            <a:pPr lvl="2"/>
            <a:r>
              <a:rPr lang="en-US" dirty="0" smtClean="0"/>
              <a:t>By 1300 slavery didn’t exist in N &amp; W Europe </a:t>
            </a:r>
          </a:p>
          <a:p>
            <a:pPr lvl="1"/>
            <a:endParaRPr lang="en-US" dirty="0"/>
          </a:p>
        </p:txBody>
      </p:sp>
      <p:pic>
        <p:nvPicPr>
          <p:cNvPr id="27650" name="Picture 2" descr="http://ourpluralhistory.stcc.edu/colonialperiod/images/indentured-servan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 y="4779641"/>
            <a:ext cx="3136900" cy="2078359"/>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http://thepolidayreport.files.wordpress.com/2013/08/jamestown-slave-trad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77681" y="4088555"/>
            <a:ext cx="2288638" cy="2769445"/>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descr="http://www.buzzle.com/img/articleImages/609028-48236-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8099" y="4685567"/>
            <a:ext cx="1882775" cy="217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627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b="1" dirty="0" smtClean="0"/>
              <a:t>Rebellion </a:t>
            </a:r>
            <a:br>
              <a:rPr lang="en-US" b="1" dirty="0" smtClean="0"/>
            </a:br>
            <a:endParaRPr lang="en-US" b="1" dirty="0"/>
          </a:p>
        </p:txBody>
      </p:sp>
      <p:sp>
        <p:nvSpPr>
          <p:cNvPr id="3" name="Content Placeholder 2"/>
          <p:cNvSpPr>
            <a:spLocks noGrp="1"/>
          </p:cNvSpPr>
          <p:nvPr>
            <p:ph idx="1"/>
          </p:nvPr>
        </p:nvSpPr>
        <p:spPr>
          <a:xfrm>
            <a:off x="449093" y="2506662"/>
            <a:ext cx="10515600" cy="4351338"/>
          </a:xfrm>
        </p:spPr>
        <p:txBody>
          <a:bodyPr>
            <a:normAutofit/>
          </a:bodyPr>
          <a:lstStyle/>
          <a:p>
            <a:r>
              <a:rPr lang="en-US" b="1" u="sng" dirty="0" smtClean="0"/>
              <a:t>Powhatan Wars: </a:t>
            </a:r>
            <a:r>
              <a:rPr lang="en-US" dirty="0" smtClean="0"/>
              <a:t>Algonquian Indians </a:t>
            </a:r>
          </a:p>
          <a:p>
            <a:pPr lvl="1"/>
            <a:r>
              <a:rPr lang="en-US" dirty="0" smtClean="0"/>
              <a:t>Series of 3 wars 1610-14, 1622-26, 1644-46</a:t>
            </a:r>
          </a:p>
          <a:p>
            <a:pPr lvl="1"/>
            <a:r>
              <a:rPr lang="en-US" dirty="0" smtClean="0"/>
              <a:t>Relative peace existed between settlers and Powhatan Indians until Powhatan died in 1622</a:t>
            </a:r>
          </a:p>
          <a:p>
            <a:pPr lvl="1"/>
            <a:r>
              <a:rPr lang="en-US" dirty="0" smtClean="0"/>
              <a:t>3</a:t>
            </a:r>
            <a:r>
              <a:rPr lang="en-US" baseline="30000" dirty="0" smtClean="0"/>
              <a:t>rd</a:t>
            </a:r>
            <a:r>
              <a:rPr lang="en-US" dirty="0" smtClean="0"/>
              <a:t> and Final war essentially ended any real Powhatan Indian </a:t>
            </a:r>
            <a:r>
              <a:rPr lang="en-US" dirty="0" smtClean="0"/>
              <a:t>threat </a:t>
            </a:r>
            <a:r>
              <a:rPr lang="en-US" dirty="0" smtClean="0"/>
              <a:t>in VA </a:t>
            </a:r>
          </a:p>
          <a:p>
            <a:r>
              <a:rPr lang="en-US" b="1" u="sng" dirty="0" smtClean="0"/>
              <a:t>Bacon’s Rebellion</a:t>
            </a:r>
            <a:r>
              <a:rPr lang="en-US" b="1" dirty="0" smtClean="0"/>
              <a:t>:</a:t>
            </a:r>
            <a:r>
              <a:rPr lang="en-US" altLang="en-US" dirty="0" smtClean="0"/>
              <a:t> Virginia, 1676</a:t>
            </a:r>
            <a:endParaRPr lang="en-US" u="sng" dirty="0" smtClean="0"/>
          </a:p>
          <a:p>
            <a:pPr lvl="1"/>
            <a:r>
              <a:rPr lang="en-US" altLang="en-US" dirty="0" smtClean="0"/>
              <a:t>Tensions arose between settlers and Indians living on the frontier of western Virginia</a:t>
            </a:r>
          </a:p>
          <a:p>
            <a:pPr lvl="1"/>
            <a:r>
              <a:rPr lang="en-US" altLang="en-US" dirty="0" smtClean="0"/>
              <a:t>Bacon organized his own militia of hundreds of runaway servants and some slaves</a:t>
            </a:r>
          </a:p>
          <a:p>
            <a:pPr lvl="1"/>
            <a:r>
              <a:rPr lang="en-US" altLang="en-US" dirty="0" smtClean="0"/>
              <a:t>Summer of 1676 - Bacon marches on Jamestown and burns the city</a:t>
            </a:r>
          </a:p>
          <a:p>
            <a:pPr lvl="1"/>
            <a:endParaRPr lang="en-US" dirty="0"/>
          </a:p>
        </p:txBody>
      </p:sp>
      <p:pic>
        <p:nvPicPr>
          <p:cNvPr id="28674" name="Picture 2" descr="http://www.theclio.com/web/ul/4588.439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8928" y="-36513"/>
            <a:ext cx="565785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https://buchholtzsidoramericanstudies.wikispaces.com/file/view/Virginians_battle_Native_Americans.jpg/257287716/Virginians_battle_Native_America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4506" y="0"/>
            <a:ext cx="3857625" cy="2809876"/>
          </a:xfrm>
          <a:prstGeom prst="rect">
            <a:avLst/>
          </a:prstGeom>
          <a:noFill/>
          <a:extLst>
            <a:ext uri="{909E8E84-426E-40DD-AFC4-6F175D3DCCD1}">
              <a14:hiddenFill xmlns:a14="http://schemas.microsoft.com/office/drawing/2010/main">
                <a:solidFill>
                  <a:srgbClr val="FFFFFF"/>
                </a:solidFill>
              </a14:hiddenFill>
            </a:ext>
          </a:extLst>
        </p:spPr>
      </p:pic>
      <p:pic>
        <p:nvPicPr>
          <p:cNvPr id="28678" name="Picture 6" descr="http://wpcontent.answcdn.com/wikipedia/commons/thumb/4/4f/Sir_Nathaniel_Bacon_by_Sir_Nathaniel_Bacon.jpg/220px-Sir_Nathaniel_Bacon_by_Sir_Nathaniel_Bac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86908" y="5167312"/>
            <a:ext cx="1305092" cy="1690688"/>
          </a:xfrm>
          <a:prstGeom prst="rect">
            <a:avLst/>
          </a:prstGeom>
          <a:noFill/>
          <a:extLst>
            <a:ext uri="{909E8E84-426E-40DD-AFC4-6F175D3DCCD1}">
              <a14:hiddenFill xmlns:a14="http://schemas.microsoft.com/office/drawing/2010/main">
                <a:solidFill>
                  <a:srgbClr val="FFFFFF"/>
                </a:solidFill>
              </a14:hiddenFill>
            </a:ext>
          </a:extLst>
        </p:spPr>
      </p:pic>
      <p:pic>
        <p:nvPicPr>
          <p:cNvPr id="28680" name="Picture 8" descr="http://www.powhatanmuseum.com/sitebuilder/images/Opechcancanough_copy-459x55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63373" y="2946400"/>
            <a:ext cx="1250079" cy="1503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373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17000" b="-17000"/>
          </a:stretch>
        </a:blipFill>
        <a:effectLst/>
      </p:bgPr>
    </p:bg>
    <p:spTree>
      <p:nvGrpSpPr>
        <p:cNvPr id="1" name=""/>
        <p:cNvGrpSpPr/>
        <p:nvPr/>
      </p:nvGrpSpPr>
      <p:grpSpPr>
        <a:xfrm>
          <a:off x="0" y="0"/>
          <a:ext cx="0" cy="0"/>
          <a:chOff x="0" y="0"/>
          <a:chExt cx="0" cy="0"/>
        </a:xfrm>
      </p:grpSpPr>
      <p:sp>
        <p:nvSpPr>
          <p:cNvPr id="1229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a:solidFill>
                  <a:schemeClr val="bg1"/>
                </a:solidFill>
                <a:latin typeface="Verdana" panose="020B0604030504040204" pitchFamily="34" charset="0"/>
              </a:rPr>
              <a:t>© 2015  Pearson Education, Inc. All rights reserved.</a:t>
            </a:r>
          </a:p>
        </p:txBody>
      </p:sp>
      <p:sp>
        <p:nvSpPr>
          <p:cNvPr id="12291" name="Rectangle 2"/>
          <p:cNvSpPr>
            <a:spLocks noGrp="1" noChangeArrowheads="1"/>
          </p:cNvSpPr>
          <p:nvPr>
            <p:ph type="title"/>
          </p:nvPr>
        </p:nvSpPr>
        <p:spPr/>
        <p:txBody>
          <a:bodyPr/>
          <a:lstStyle/>
          <a:p>
            <a:pPr eaLnBrk="1" hangingPunct="1"/>
            <a:r>
              <a:rPr lang="en-US" altLang="en-US" b="1" smtClean="0"/>
              <a:t>Maryland </a:t>
            </a:r>
          </a:p>
        </p:txBody>
      </p:sp>
      <p:sp>
        <p:nvSpPr>
          <p:cNvPr id="12292" name="Rectangle 3"/>
          <p:cNvSpPr>
            <a:spLocks noGrp="1" noChangeArrowheads="1"/>
          </p:cNvSpPr>
          <p:nvPr>
            <p:ph type="body" idx="1"/>
          </p:nvPr>
        </p:nvSpPr>
        <p:spPr/>
        <p:txBody>
          <a:bodyPr/>
          <a:lstStyle/>
          <a:p>
            <a:pPr eaLnBrk="1" hangingPunct="1"/>
            <a:r>
              <a:rPr lang="en-US" altLang="en-US" dirty="0" smtClean="0"/>
              <a:t>The colony was the vision of Sir George Calvert (Lord Baltimore)</a:t>
            </a:r>
          </a:p>
          <a:p>
            <a:pPr lvl="1"/>
            <a:r>
              <a:rPr lang="en-US" altLang="en-US" dirty="0" smtClean="0"/>
              <a:t>Sought a refuge for Catholics in America</a:t>
            </a:r>
          </a:p>
          <a:p>
            <a:pPr lvl="1"/>
            <a:r>
              <a:rPr lang="en-US" altLang="en-US" dirty="0" smtClean="0"/>
              <a:t>1632 - granted a charter for Maryland</a:t>
            </a:r>
          </a:p>
          <a:p>
            <a:pPr lvl="1"/>
            <a:r>
              <a:rPr lang="en-US" altLang="en-US" dirty="0" smtClean="0"/>
              <a:t>He died before colony </a:t>
            </a:r>
            <a:r>
              <a:rPr lang="en-US" altLang="en-US" dirty="0" err="1" smtClean="0"/>
              <a:t>establashed</a:t>
            </a:r>
            <a:r>
              <a:rPr lang="en-US" altLang="en-US" dirty="0" smtClean="0"/>
              <a:t>, but his son </a:t>
            </a:r>
            <a:r>
              <a:rPr lang="en-US" altLang="en-US" dirty="0" err="1" smtClean="0"/>
              <a:t>Cecilius</a:t>
            </a:r>
            <a:r>
              <a:rPr lang="en-US" altLang="en-US" dirty="0" smtClean="0"/>
              <a:t> took over</a:t>
            </a:r>
          </a:p>
          <a:p>
            <a:pPr eaLnBrk="1" hangingPunct="1"/>
            <a:r>
              <a:rPr lang="en-US" altLang="en-US" dirty="0" smtClean="0"/>
              <a:t>Similar Economy to VA </a:t>
            </a:r>
            <a:endParaRPr lang="en-US" altLang="en-US" dirty="0"/>
          </a:p>
          <a:p>
            <a:pPr eaLnBrk="1" hangingPunct="1"/>
            <a:endParaRPr lang="en-US" altLang="en-US" dirty="0" smtClean="0"/>
          </a:p>
          <a:p>
            <a:pPr eaLnBrk="1" hangingPunct="1"/>
            <a:r>
              <a:rPr lang="en-US" altLang="en-US" b="1" u="sng" dirty="0" smtClean="0"/>
              <a:t>Maryland Act of </a:t>
            </a:r>
            <a:r>
              <a:rPr lang="en-US" altLang="en-US" b="1" u="sng" dirty="0" err="1" smtClean="0"/>
              <a:t>Tolerantion</a:t>
            </a:r>
            <a:r>
              <a:rPr lang="en-US" altLang="en-US" dirty="0" smtClean="0"/>
              <a:t>, 1649</a:t>
            </a:r>
          </a:p>
          <a:p>
            <a:pPr lvl="1"/>
            <a:r>
              <a:rPr lang="en-US" altLang="en-US" dirty="0" smtClean="0"/>
              <a:t>Religious Toleration for all </a:t>
            </a:r>
          </a:p>
        </p:txBody>
      </p:sp>
      <p:pic>
        <p:nvPicPr>
          <p:cNvPr id="16386" name="Picture 2" descr="http://mdroots.thinkport.org/images/georgecalve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3625" y="3483565"/>
            <a:ext cx="2238375" cy="3374435"/>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www.britishempire.co.uk/images3/maryland1.jpg"/>
          <p:cNvPicPr>
            <a:picLocks noChangeAspect="1" noChangeArrowheads="1"/>
          </p:cNvPicPr>
          <p:nvPr/>
        </p:nvPicPr>
        <p:blipFill rotWithShape="1">
          <a:blip r:embed="rId4">
            <a:extLst>
              <a:ext uri="{28A0092B-C50C-407E-A947-70E740481C1C}">
                <a14:useLocalDpi xmlns:a14="http://schemas.microsoft.com/office/drawing/2010/main" val="0"/>
              </a:ext>
            </a:extLst>
          </a:blip>
          <a:srcRect r="3725" b="6434"/>
          <a:stretch/>
        </p:blipFill>
        <p:spPr bwMode="auto">
          <a:xfrm>
            <a:off x="6299200" y="4720206"/>
            <a:ext cx="3060700" cy="2137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8948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24345" y="1815234"/>
            <a:ext cx="10515600" cy="4351338"/>
          </a:xfrm>
        </p:spPr>
        <p:txBody>
          <a:bodyPr/>
          <a:lstStyle/>
          <a:p>
            <a:pPr marL="0" indent="0">
              <a:buNone/>
            </a:pPr>
            <a:r>
              <a:rPr lang="en-US" dirty="0" smtClean="0"/>
              <a:t>NATIVES &amp; ENGLISH</a:t>
            </a:r>
          </a:p>
          <a:p>
            <a:r>
              <a:rPr lang="en-US" dirty="0" smtClean="0">
                <a:hlinkClick r:id="rId3"/>
              </a:rPr>
              <a:t>https://www.youtube.com/watch?v=TTYOQ05oDOI&amp;index=3&amp;list=PL8dPuuaLjXtMwmepBjTSG593eG7ObzO7s</a:t>
            </a:r>
            <a:endParaRPr lang="en-US" dirty="0"/>
          </a:p>
        </p:txBody>
      </p:sp>
    </p:spTree>
    <p:extLst>
      <p:ext uri="{BB962C8B-B14F-4D97-AF65-F5344CB8AC3E}">
        <p14:creationId xmlns:p14="http://schemas.microsoft.com/office/powerpoint/2010/main" val="3271382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NEW ENGLAND</a:t>
            </a:r>
            <a:endParaRPr lang="en-US" dirty="0"/>
          </a:p>
        </p:txBody>
      </p:sp>
      <p:sp>
        <p:nvSpPr>
          <p:cNvPr id="5" name="Subtitle 4"/>
          <p:cNvSpPr>
            <a:spLocks noGrp="1"/>
          </p:cNvSpPr>
          <p:nvPr>
            <p:ph type="subTitle" idx="1"/>
          </p:nvPr>
        </p:nvSpPr>
        <p:spPr/>
        <p:txBody>
          <a:bodyPr/>
          <a:lstStyle/>
          <a:p>
            <a:r>
              <a:rPr lang="en-US" dirty="0" smtClean="0"/>
              <a:t>Massachusetts, Connecticut, Rhode Island, New Hampshire</a:t>
            </a:r>
          </a:p>
          <a:p>
            <a:r>
              <a:rPr lang="en-US" dirty="0" smtClean="0"/>
              <a:t>(All British colonies) </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325827" cy="2956956"/>
          </a:xfrm>
          <a:prstGeom prst="rect">
            <a:avLst/>
          </a:prstGeom>
        </p:spPr>
      </p:pic>
    </p:spTree>
    <p:extLst>
      <p:ext uri="{BB962C8B-B14F-4D97-AF65-F5344CB8AC3E}">
        <p14:creationId xmlns:p14="http://schemas.microsoft.com/office/powerpoint/2010/main" val="7670151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Pilgrims!</a:t>
            </a:r>
            <a:endParaRPr lang="en-US" b="1" dirty="0"/>
          </a:p>
        </p:txBody>
      </p:sp>
      <p:sp>
        <p:nvSpPr>
          <p:cNvPr id="3" name="Content Placeholder 2"/>
          <p:cNvSpPr>
            <a:spLocks noGrp="1"/>
          </p:cNvSpPr>
          <p:nvPr>
            <p:ph idx="1"/>
          </p:nvPr>
        </p:nvSpPr>
        <p:spPr>
          <a:xfrm>
            <a:off x="838200" y="1784985"/>
            <a:ext cx="10515600" cy="4351338"/>
          </a:xfrm>
        </p:spPr>
        <p:txBody>
          <a:bodyPr/>
          <a:lstStyle/>
          <a:p>
            <a:r>
              <a:rPr lang="en-US" dirty="0" smtClean="0"/>
              <a:t>Founded Plymouth 1620</a:t>
            </a:r>
          </a:p>
          <a:p>
            <a:r>
              <a:rPr lang="en-US" dirty="0" smtClean="0"/>
              <a:t>William Bradford: Governor of Plymouth  (1621-1657)</a:t>
            </a:r>
          </a:p>
          <a:p>
            <a:pPr lvl="1"/>
            <a:r>
              <a:rPr lang="en-US" dirty="0" smtClean="0"/>
              <a:t>original Pilgrim settler</a:t>
            </a:r>
          </a:p>
          <a:p>
            <a:pPr lvl="1"/>
            <a:r>
              <a:rPr lang="en-US" dirty="0" smtClean="0"/>
              <a:t>signed Mayflower Compact</a:t>
            </a:r>
          </a:p>
          <a:p>
            <a:pPr lvl="2"/>
            <a:r>
              <a:rPr lang="en-US" dirty="0" smtClean="0"/>
              <a:t>First Social Contract for a New England colony. Drafted and signed by 41 adult male Separatists fleeing religious persecution by King James of England. Granted political rights to all male colonists who would abide by the colony’s laws.  </a:t>
            </a:r>
          </a:p>
          <a:p>
            <a:pPr lvl="2"/>
            <a:endParaRPr lang="en-US" dirty="0"/>
          </a:p>
          <a:p>
            <a:pPr marL="0" indent="0">
              <a:buNone/>
            </a:pPr>
            <a:r>
              <a:rPr lang="en-US" dirty="0" smtClean="0"/>
              <a:t>**Pilgrims: Separatist Puritans who wanted to break from the Church of England. A minority group from the Puritans. </a:t>
            </a:r>
          </a:p>
          <a:p>
            <a:endParaRPr lang="en-US" dirty="0" smtClean="0"/>
          </a:p>
        </p:txBody>
      </p:sp>
      <p:pic>
        <p:nvPicPr>
          <p:cNvPr id="1026" name="Picture 2" descr="https://mormonsoprano.files.wordpress.com/2014/11/pilgrims-landing-edward-percy-mor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0855" y="0"/>
            <a:ext cx="2811145" cy="2216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hnn.us/sites/default/files/406-Pilgrim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1025"/>
            <a:ext cx="2988338" cy="19922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tudy.com/cimages/multimages/16/plymouth_rock_monument_croppednew.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4855" y="-16667"/>
            <a:ext cx="2282825" cy="17073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americanhistory.si.edu/sites/default/files/blog_files/a/6a00e553a80e10883401901d1a6110970b-pi.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71065" y="5219114"/>
            <a:ext cx="2620935" cy="163888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users.humboldt.edu/ogayle/hist110/Pilgrim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73065" y="5554968"/>
            <a:ext cx="1910555" cy="1303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2839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1024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a:solidFill>
                  <a:schemeClr val="bg1"/>
                </a:solidFill>
                <a:latin typeface="Verdana" panose="020B0604030504040204" pitchFamily="34" charset="0"/>
              </a:rPr>
              <a:t>© 2015  Pearson Education, Inc. All rights reserved.</a:t>
            </a:r>
          </a:p>
        </p:txBody>
      </p:sp>
      <p:sp>
        <p:nvSpPr>
          <p:cNvPr id="10243" name="Rectangle 2"/>
          <p:cNvSpPr>
            <a:spLocks noGrp="1" noChangeArrowheads="1"/>
          </p:cNvSpPr>
          <p:nvPr>
            <p:ph type="title"/>
          </p:nvPr>
        </p:nvSpPr>
        <p:spPr>
          <a:xfrm>
            <a:off x="391160" y="-76424"/>
            <a:ext cx="10515600" cy="1325563"/>
          </a:xfrm>
        </p:spPr>
        <p:txBody>
          <a:bodyPr/>
          <a:lstStyle/>
          <a:p>
            <a:pPr eaLnBrk="1" hangingPunct="1"/>
            <a:r>
              <a:rPr lang="en-US" altLang="en-US" b="1" dirty="0" smtClean="0"/>
              <a:t>Puritans &amp; Massachusetts Bay (1629) </a:t>
            </a:r>
          </a:p>
        </p:txBody>
      </p:sp>
      <p:sp>
        <p:nvSpPr>
          <p:cNvPr id="10244" name="Rectangle 3"/>
          <p:cNvSpPr>
            <a:spLocks noGrp="1" noChangeArrowheads="1"/>
          </p:cNvSpPr>
          <p:nvPr>
            <p:ph type="body" idx="1"/>
          </p:nvPr>
        </p:nvSpPr>
        <p:spPr>
          <a:xfrm>
            <a:off x="126048" y="964294"/>
            <a:ext cx="10515600" cy="4351338"/>
          </a:xfrm>
        </p:spPr>
        <p:txBody>
          <a:bodyPr>
            <a:normAutofit lnSpcReduction="10000"/>
          </a:bodyPr>
          <a:lstStyle/>
          <a:p>
            <a:pPr eaLnBrk="1" hangingPunct="1"/>
            <a:r>
              <a:rPr lang="en-US" altLang="en-US" dirty="0" smtClean="0"/>
              <a:t>Puritans - wanted to “purify” the Church of England </a:t>
            </a:r>
          </a:p>
          <a:p>
            <a:pPr lvl="1"/>
            <a:r>
              <a:rPr lang="en-US" altLang="en-US" dirty="0" smtClean="0"/>
              <a:t>They were MAINSTREAM</a:t>
            </a:r>
          </a:p>
          <a:p>
            <a:pPr lvl="1"/>
            <a:r>
              <a:rPr lang="en-US" altLang="en-US" dirty="0" smtClean="0"/>
              <a:t>John Calvin: individual salvation was subject to a divine plan rather than actions of individuals. Everyone has a “calling” or work on earth that God intends for them to do. </a:t>
            </a:r>
          </a:p>
          <a:p>
            <a:pPr eaLnBrk="1" hangingPunct="1"/>
            <a:r>
              <a:rPr lang="en-US" altLang="en-US" dirty="0" smtClean="0"/>
              <a:t>First colonists arrived in 1630, building in what they called Salem.</a:t>
            </a:r>
          </a:p>
          <a:p>
            <a:pPr eaLnBrk="1" hangingPunct="1"/>
            <a:r>
              <a:rPr lang="en-US" altLang="en-US" dirty="0" smtClean="0"/>
              <a:t>John Winthrop – Puritan leader (Governor for 12 years!)</a:t>
            </a:r>
          </a:p>
          <a:p>
            <a:pPr eaLnBrk="1" hangingPunct="1"/>
            <a:endParaRPr lang="en-US" altLang="en-US" dirty="0"/>
          </a:p>
          <a:p>
            <a:pPr eaLnBrk="1" hangingPunct="1"/>
            <a:r>
              <a:rPr lang="en-US" altLang="en-US" dirty="0" smtClean="0"/>
              <a:t>“CITY UPON A HILL” or “COMMUNITY OF SAINTS” </a:t>
            </a:r>
          </a:p>
          <a:p>
            <a:pPr lvl="1"/>
            <a:r>
              <a:rPr lang="en-US" altLang="en-US" dirty="0" smtClean="0"/>
              <a:t>IE: they wanted to be a model for Christianity </a:t>
            </a:r>
          </a:p>
          <a:p>
            <a:pPr lvl="1"/>
            <a:r>
              <a:rPr lang="en-US" altLang="en-US" dirty="0" smtClean="0"/>
              <a:t>Protestant Ethic!</a:t>
            </a:r>
          </a:p>
        </p:txBody>
      </p:sp>
      <p:pic>
        <p:nvPicPr>
          <p:cNvPr id="3076" name="Picture 4" descr="http://izquotes.com/quotes-pictures/quote-for-we-must-consider-that-we-shall-be-as-a-city-upon-a-hill-the-eyes-of-all-people-are-upon-us-john-winthrop-3119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6295" y="4502374"/>
            <a:ext cx="5005705" cy="235562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media-1.web.britannica.com/eb-media/74/89974-004-CB37FF6F.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7854" y="1341"/>
            <a:ext cx="2513198" cy="1827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780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image.slidesharecdn.com/pilgrimsvspuritans-110927205354-phpapp01/95/pilgrims-vs-puritans-2-728.jpg?cb=13171568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0641" y="264159"/>
            <a:ext cx="7071359" cy="53035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apushcanvas.pbworks.com/f/1379104427/Pilgrims%20v%20Purita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11" y="91598"/>
            <a:ext cx="5070530" cy="5648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2493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Great Migration: 1630-1640</a:t>
            </a:r>
            <a:endParaRPr lang="en-US" b="1" dirty="0"/>
          </a:p>
        </p:txBody>
      </p:sp>
      <p:sp>
        <p:nvSpPr>
          <p:cNvPr id="3" name="Content Placeholder 2"/>
          <p:cNvSpPr>
            <a:spLocks noGrp="1"/>
          </p:cNvSpPr>
          <p:nvPr>
            <p:ph idx="1"/>
          </p:nvPr>
        </p:nvSpPr>
        <p:spPr>
          <a:xfrm>
            <a:off x="452120" y="1276985"/>
            <a:ext cx="10515600" cy="4351338"/>
          </a:xfrm>
        </p:spPr>
        <p:txBody>
          <a:bodyPr/>
          <a:lstStyle/>
          <a:p>
            <a:r>
              <a:rPr lang="en-US" dirty="0" smtClean="0"/>
              <a:t>Beginning with 700 people led by Governor John Winthrop. A great migration of Puritans from England brought over 20,000 people </a:t>
            </a:r>
          </a:p>
          <a:p>
            <a:pPr marL="0" indent="0">
              <a:buNone/>
            </a:pPr>
            <a:r>
              <a:rPr lang="en-US" dirty="0"/>
              <a:t/>
            </a:r>
            <a:br>
              <a:rPr lang="en-US" dirty="0"/>
            </a:br>
            <a:r>
              <a:rPr lang="en-US" dirty="0" smtClean="0"/>
              <a:t>mostly families</a:t>
            </a:r>
          </a:p>
          <a:p>
            <a:pPr marL="0" indent="0">
              <a:buNone/>
            </a:pPr>
            <a:endParaRPr lang="en-US" dirty="0"/>
          </a:p>
          <a:p>
            <a:pPr marL="0" indent="0">
              <a:buNone/>
            </a:pPr>
            <a:r>
              <a:rPr lang="en-US" dirty="0" smtClean="0"/>
              <a:t>To New England over a 10 year period! </a:t>
            </a:r>
            <a:endParaRPr lang="en-US" dirty="0"/>
          </a:p>
        </p:txBody>
      </p:sp>
      <p:pic>
        <p:nvPicPr>
          <p:cNvPr id="4098" name="Picture 2" descr="http://go.hrw.com/venus_images/M03a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990850"/>
            <a:ext cx="6096000" cy="386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383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17000" b="-17000"/>
          </a:stretch>
        </a:blipFill>
        <a:effectLst/>
      </p:bgPr>
    </p:bg>
    <p:spTree>
      <p:nvGrpSpPr>
        <p:cNvPr id="1" name=""/>
        <p:cNvGrpSpPr/>
        <p:nvPr/>
      </p:nvGrpSpPr>
      <p:grpSpPr>
        <a:xfrm>
          <a:off x="0" y="0"/>
          <a:ext cx="0" cy="0"/>
          <a:chOff x="0" y="0"/>
          <a:chExt cx="0" cy="0"/>
        </a:xfrm>
      </p:grpSpPr>
      <p:sp>
        <p:nvSpPr>
          <p:cNvPr id="4098" name="Rectangle 7"/>
          <p:cNvSpPr>
            <a:spLocks noGrp="1" noChangeArrowheads="1"/>
          </p:cNvSpPr>
          <p:nvPr>
            <p:ph type="ctrTitle"/>
          </p:nvPr>
        </p:nvSpPr>
        <p:spPr>
          <a:xfrm>
            <a:off x="1622855" y="3223012"/>
            <a:ext cx="9144000" cy="2387600"/>
          </a:xfrm>
        </p:spPr>
        <p:txBody>
          <a:bodyPr>
            <a:normAutofit fontScale="90000"/>
          </a:bodyPr>
          <a:lstStyle/>
          <a:p>
            <a:r>
              <a:rPr lang="en-US" altLang="en-US" dirty="0" smtClean="0"/>
              <a:t>THE COLONIES: </a:t>
            </a:r>
            <a:br>
              <a:rPr lang="en-US" altLang="en-US" dirty="0" smtClean="0"/>
            </a:br>
            <a:r>
              <a:rPr lang="en-US" altLang="en-US" dirty="0" smtClean="0"/>
              <a:t>Settlements, Alliances,</a:t>
            </a:r>
            <a:br>
              <a:rPr lang="en-US" altLang="en-US" dirty="0" smtClean="0"/>
            </a:br>
            <a:r>
              <a:rPr lang="en-US" altLang="en-US" dirty="0" smtClean="0"/>
              <a:t>and Resistance</a:t>
            </a:r>
            <a:br>
              <a:rPr lang="en-US" altLang="en-US" dirty="0" smtClean="0"/>
            </a:br>
            <a:r>
              <a:rPr lang="en-US" altLang="en-US" i="1" dirty="0" smtClean="0"/>
              <a:t>1607-1718</a:t>
            </a:r>
            <a:br>
              <a:rPr lang="en-US" altLang="en-US" i="1" dirty="0" smtClean="0"/>
            </a:br>
            <a:endParaRPr lang="en-US" altLang="en-US" dirty="0" smtClean="0"/>
          </a:p>
        </p:txBody>
      </p:sp>
      <p:sp>
        <p:nvSpPr>
          <p:cNvPr id="4100" name="Footer Placeholder 3"/>
          <p:cNvSpPr txBox="1">
            <a:spLocks/>
          </p:cNvSpPr>
          <p:nvPr/>
        </p:nvSpPr>
        <p:spPr bwMode="auto">
          <a:xfrm>
            <a:off x="3276600" y="6477000"/>
            <a:ext cx="533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a:solidFill>
                  <a:schemeClr val="bg1"/>
                </a:solidFill>
                <a:latin typeface="Verdana" panose="020B0604030504040204" pitchFamily="34" charset="0"/>
              </a:rPr>
              <a:t>© 2015 Pearson Education, Inc. All rights reserved.</a:t>
            </a:r>
          </a:p>
        </p:txBody>
      </p:sp>
    </p:spTree>
    <p:extLst>
      <p:ext uri="{BB962C8B-B14F-4D97-AF65-F5344CB8AC3E}">
        <p14:creationId xmlns:p14="http://schemas.microsoft.com/office/powerpoint/2010/main" val="21652351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Predestination</a:t>
            </a:r>
            <a:endParaRPr lang="en-US" dirty="0"/>
          </a:p>
        </p:txBody>
      </p:sp>
      <p:sp>
        <p:nvSpPr>
          <p:cNvPr id="3" name="Content Placeholder 2"/>
          <p:cNvSpPr>
            <a:spLocks noGrp="1"/>
          </p:cNvSpPr>
          <p:nvPr>
            <p:ph idx="1"/>
          </p:nvPr>
        </p:nvSpPr>
        <p:spPr>
          <a:xfrm>
            <a:off x="671512" y="2388870"/>
            <a:ext cx="10515600" cy="4351338"/>
          </a:xfrm>
        </p:spPr>
        <p:txBody>
          <a:bodyPr/>
          <a:lstStyle/>
          <a:p>
            <a:r>
              <a:rPr lang="en-US" dirty="0" smtClean="0"/>
              <a:t>A fundamental Puritan belief that God chose each human being from birth for either salvation or condemnation. Only God new the fate of each person but during his or her lifetime, a Puritan could search for clues as to the fate of their soul by performing good works, praying, and attending church services </a:t>
            </a:r>
          </a:p>
          <a:p>
            <a:pPr lvl="1"/>
            <a:r>
              <a:rPr lang="en-US" dirty="0" smtClean="0"/>
              <a:t>Although it won’t change you predetermined fate </a:t>
            </a:r>
          </a:p>
          <a:p>
            <a:r>
              <a:rPr lang="en-US" dirty="0" smtClean="0"/>
              <a:t>Adhering to a life of morality and hard work was an indication of God’s grace </a:t>
            </a:r>
          </a:p>
          <a:p>
            <a:r>
              <a:rPr lang="en-US" dirty="0" smtClean="0"/>
              <a:t>But a life of immorality and laziness was an indication of God’s condemnation </a:t>
            </a:r>
            <a:endParaRPr lang="en-US" dirty="0"/>
          </a:p>
        </p:txBody>
      </p:sp>
      <p:pic>
        <p:nvPicPr>
          <p:cNvPr id="5122" name="Picture 2" descr="https://ehyde.files.wordpress.com/2014/10/predestination.jpg?w=4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7345" y="0"/>
            <a:ext cx="2009775" cy="226695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heavenawaits.files.wordpress.com/2014/07/clip_image0015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3450" y="0"/>
            <a:ext cx="3039110" cy="2127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077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The “Elect” or “Visible Saints” </a:t>
            </a:r>
            <a:endParaRPr lang="en-US" b="1" u="sng" dirty="0"/>
          </a:p>
        </p:txBody>
      </p:sp>
      <p:sp>
        <p:nvSpPr>
          <p:cNvPr id="3" name="Content Placeholder 2"/>
          <p:cNvSpPr>
            <a:spLocks noGrp="1"/>
          </p:cNvSpPr>
          <p:nvPr>
            <p:ph idx="1"/>
          </p:nvPr>
        </p:nvSpPr>
        <p:spPr/>
        <p:txBody>
          <a:bodyPr/>
          <a:lstStyle/>
          <a:p>
            <a:r>
              <a:rPr lang="en-US" dirty="0" smtClean="0"/>
              <a:t>Those given the gift of God’s grace and those predestined by God for salvation</a:t>
            </a:r>
          </a:p>
          <a:p>
            <a:r>
              <a:rPr lang="en-US" dirty="0" smtClean="0"/>
              <a:t>They became full members of the Puritan Congregational Church </a:t>
            </a:r>
          </a:p>
          <a:p>
            <a:r>
              <a:rPr lang="en-US" dirty="0" smtClean="0"/>
              <a:t>ONLY the “ELECT” could vote and hold public office </a:t>
            </a:r>
            <a:endParaRPr lang="en-US" dirty="0"/>
          </a:p>
        </p:txBody>
      </p:sp>
      <p:pic>
        <p:nvPicPr>
          <p:cNvPr id="6146" name="Picture 2" descr="http://4.bp.blogspot.com/_J5hlVx8pWrc/TTgL187CRxI/AAAAAAAAABU/pyX7JNgqn9I/s1600/Pilgrims%2BGoing%2Bto%2BChur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495" y="3710985"/>
            <a:ext cx="4924425" cy="3147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6454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1126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dirty="0">
                <a:solidFill>
                  <a:schemeClr val="bg1"/>
                </a:solidFill>
                <a:latin typeface="Verdana" panose="020B0604030504040204" pitchFamily="34" charset="0"/>
              </a:rPr>
              <a:t>© 2015  Pearson Education, Inc. All rights reserved.</a:t>
            </a:r>
          </a:p>
        </p:txBody>
      </p:sp>
      <p:sp>
        <p:nvSpPr>
          <p:cNvPr id="11267" name="Rectangle 2"/>
          <p:cNvSpPr>
            <a:spLocks noGrp="1" noChangeArrowheads="1"/>
          </p:cNvSpPr>
          <p:nvPr>
            <p:ph type="title"/>
          </p:nvPr>
        </p:nvSpPr>
        <p:spPr>
          <a:xfrm>
            <a:off x="838200" y="-50656"/>
            <a:ext cx="10515600" cy="1325563"/>
          </a:xfrm>
        </p:spPr>
        <p:txBody>
          <a:bodyPr/>
          <a:lstStyle/>
          <a:p>
            <a:pPr eaLnBrk="1" hangingPunct="1"/>
            <a:r>
              <a:rPr lang="en-US" altLang="en-US" b="1" dirty="0" smtClean="0"/>
              <a:t>The Outspoken &amp; Disagreeable  </a:t>
            </a:r>
          </a:p>
        </p:txBody>
      </p:sp>
      <p:sp>
        <p:nvSpPr>
          <p:cNvPr id="11268" name="Rectangle 3"/>
          <p:cNvSpPr>
            <a:spLocks noGrp="1" noChangeArrowheads="1"/>
          </p:cNvSpPr>
          <p:nvPr>
            <p:ph type="body" idx="1"/>
          </p:nvPr>
        </p:nvSpPr>
        <p:spPr>
          <a:xfrm>
            <a:off x="401782" y="1274907"/>
            <a:ext cx="7703127" cy="5583093"/>
          </a:xfrm>
        </p:spPr>
        <p:txBody>
          <a:bodyPr>
            <a:normAutofit fontScale="85000" lnSpcReduction="10000"/>
          </a:bodyPr>
          <a:lstStyle/>
          <a:p>
            <a:pPr eaLnBrk="1" hangingPunct="1"/>
            <a:r>
              <a:rPr lang="en-US" altLang="en-US" b="1" u="sng" dirty="0" smtClean="0"/>
              <a:t>Thomas Hooker </a:t>
            </a:r>
            <a:r>
              <a:rPr lang="en-US" altLang="en-US" dirty="0" smtClean="0"/>
              <a:t>– banished from Massachusetts Bay in 1635  he founded Connecticut in 1636</a:t>
            </a:r>
          </a:p>
          <a:p>
            <a:pPr lvl="1"/>
            <a:r>
              <a:rPr lang="en-US" dirty="0"/>
              <a:t>Thomas Hooker was a prominent Puritan colonial leader, who founded the Colony of Connecticut after dissenting with Puritan leaders in Massachusetts. He was known as an outstanding speaker and a leader of universal Christian suffrage. </a:t>
            </a:r>
            <a:endParaRPr lang="en-US" altLang="en-US" dirty="0" smtClean="0"/>
          </a:p>
          <a:p>
            <a:r>
              <a:rPr lang="en-US" altLang="en-US" b="1" u="sng" dirty="0" smtClean="0"/>
              <a:t>Roger Williams </a:t>
            </a:r>
            <a:r>
              <a:rPr lang="en-US" altLang="en-US" dirty="0" smtClean="0"/>
              <a:t>- </a:t>
            </a:r>
            <a:r>
              <a:rPr lang="en-US" altLang="en-US" dirty="0"/>
              <a:t>banished from Massachusetts Bay in 1635 he and his followers founded  </a:t>
            </a:r>
            <a:r>
              <a:rPr lang="en-US" altLang="en-US" dirty="0" smtClean="0"/>
              <a:t>Rhode Island </a:t>
            </a:r>
            <a:r>
              <a:rPr lang="en-US" altLang="en-US" dirty="0"/>
              <a:t>in 1636.</a:t>
            </a:r>
          </a:p>
          <a:p>
            <a:pPr lvl="1"/>
            <a:r>
              <a:rPr lang="en-US" altLang="en-US" dirty="0" smtClean="0"/>
              <a:t>Religious Liberty &amp; Separation of Church and State </a:t>
            </a:r>
          </a:p>
          <a:p>
            <a:pPr lvl="1"/>
            <a:r>
              <a:rPr lang="en-US" altLang="en-US" dirty="0" smtClean="0"/>
              <a:t>R.I.: became a safe haven for Baptists, Quakers, Jews, and other religious minorities. </a:t>
            </a:r>
          </a:p>
          <a:p>
            <a:pPr eaLnBrk="1" hangingPunct="1"/>
            <a:r>
              <a:rPr lang="en-US" altLang="en-US" b="1" u="sng" dirty="0" smtClean="0"/>
              <a:t>Anne Hutchinson </a:t>
            </a:r>
            <a:r>
              <a:rPr lang="en-US" altLang="en-US" dirty="0" smtClean="0"/>
              <a:t>- excommunicated by Winthrop in 1637, ended up in Rhode Island</a:t>
            </a:r>
          </a:p>
          <a:p>
            <a:pPr lvl="1"/>
            <a:r>
              <a:rPr lang="en-US" altLang="en-US" dirty="0" smtClean="0"/>
              <a:t>Antinomianism: a belief that Christians are released by grace from the obligation of observing moral law </a:t>
            </a:r>
          </a:p>
          <a:p>
            <a:pPr lvl="1"/>
            <a:r>
              <a:rPr lang="en-US" altLang="en-US" dirty="0" smtClean="0"/>
              <a:t>Spoke out against predetermination </a:t>
            </a:r>
          </a:p>
          <a:p>
            <a:pPr lvl="1"/>
            <a:r>
              <a:rPr lang="en-US" altLang="en-US" dirty="0" smtClean="0"/>
              <a:t>Said that Christians can have a direct relationship with God </a:t>
            </a:r>
          </a:p>
          <a:p>
            <a:pPr lvl="2"/>
            <a:r>
              <a:rPr lang="en-US" altLang="en-US" dirty="0" smtClean="0"/>
              <a:t>No need for ministers or Gov’t officials </a:t>
            </a:r>
          </a:p>
        </p:txBody>
      </p:sp>
      <p:pic>
        <p:nvPicPr>
          <p:cNvPr id="7170" name="Picture 2" descr="http://foundersofhartford.org/images/th_statu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1280" y="-50656"/>
            <a:ext cx="1772520" cy="236188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landofthebrave.info/images/thomas-hook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6455" y="612125"/>
            <a:ext cx="1774825" cy="217711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riaclu.org/images/uploads/RogerWilliamsFreeToBelieve200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4909" y="2974008"/>
            <a:ext cx="1476371" cy="1882373"/>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cdn.history.com/sites/2/2013/11/roger-williams-AB.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81280" y="2491150"/>
            <a:ext cx="2610720" cy="1954132"/>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upload.wikimedia.org/wikipedia/commons/b/b8/Anne_Hutchinson_on_Tria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80637" y="4625204"/>
            <a:ext cx="1711363" cy="2235143"/>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www.ohwy.com/history%20pictures/annehutch.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3545" y="5023426"/>
            <a:ext cx="1337092" cy="2016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709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4120" y="-244789"/>
            <a:ext cx="10515600" cy="1325563"/>
          </a:xfrm>
        </p:spPr>
        <p:txBody>
          <a:bodyPr/>
          <a:lstStyle/>
          <a:p>
            <a:r>
              <a:rPr lang="en-US" dirty="0" smtClean="0"/>
              <a:t>Disorder</a:t>
            </a:r>
            <a:endParaRPr lang="en-US" dirty="0"/>
          </a:p>
        </p:txBody>
      </p:sp>
      <p:sp>
        <p:nvSpPr>
          <p:cNvPr id="3" name="Content Placeholder 2"/>
          <p:cNvSpPr>
            <a:spLocks noGrp="1"/>
          </p:cNvSpPr>
          <p:nvPr>
            <p:ph idx="1"/>
          </p:nvPr>
        </p:nvSpPr>
        <p:spPr>
          <a:xfrm>
            <a:off x="0" y="838029"/>
            <a:ext cx="10515600" cy="4351338"/>
          </a:xfrm>
        </p:spPr>
        <p:txBody>
          <a:bodyPr/>
          <a:lstStyle/>
          <a:p>
            <a:r>
              <a:rPr lang="en-US" b="1" u="sng" dirty="0" smtClean="0"/>
              <a:t>Pequot War (1636):</a:t>
            </a:r>
            <a:r>
              <a:rPr lang="en-US" dirty="0" smtClean="0"/>
              <a:t> Conflict between Pequot Indians and colonists in MA &amp; CT. The Indians were outmatched from the beginning and by the end were sold into slavery or driven off. </a:t>
            </a:r>
          </a:p>
          <a:p>
            <a:r>
              <a:rPr lang="en-US" b="1" u="sng" dirty="0" err="1" smtClean="0"/>
              <a:t>Metacom’s</a:t>
            </a:r>
            <a:r>
              <a:rPr lang="en-US" b="1" u="sng" dirty="0" smtClean="0"/>
              <a:t> War aka King Phillip’s War (1675-76): </a:t>
            </a:r>
            <a:r>
              <a:rPr lang="en-US" dirty="0" smtClean="0"/>
              <a:t>Last significant effort by the Indians of southern New England to drive away English settlers. VERY VERY VIOLENT! </a:t>
            </a:r>
          </a:p>
          <a:p>
            <a:pPr lvl="1"/>
            <a:r>
              <a:rPr lang="en-US" dirty="0" err="1" smtClean="0"/>
              <a:t>Metacom</a:t>
            </a:r>
            <a:r>
              <a:rPr lang="en-US" dirty="0" smtClean="0"/>
              <a:t> was killed and his head put on a steak</a:t>
            </a:r>
          </a:p>
          <a:p>
            <a:r>
              <a:rPr lang="en-US" b="1" u="sng" dirty="0" smtClean="0"/>
              <a:t>Salem Witch Trials (1692): </a:t>
            </a:r>
            <a:r>
              <a:rPr lang="en-US" dirty="0" smtClean="0"/>
              <a:t>Developed out of religious and political divisions in New England. Non-conformist women became scapegoats and 150 women were imprisoned, 20 executed (19 hung publicly) </a:t>
            </a:r>
            <a:endParaRPr lang="en-US" dirty="0"/>
          </a:p>
        </p:txBody>
      </p:sp>
      <p:pic>
        <p:nvPicPr>
          <p:cNvPr id="8194" name="Picture 2" descr="http://d1jrw5jterzxwu.cloudfront.net/sites/default/files/article_media/pequot-war-fort-engrav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5653" y="4954906"/>
            <a:ext cx="2353343" cy="194150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warpaths2peacepipes.com/images/king-philip-metaco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5600" y="2213932"/>
            <a:ext cx="1676400" cy="274097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www.ohwy.com/history%20pictures/plymouth-indian-head.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8725" y="4937759"/>
            <a:ext cx="1666875" cy="1920241"/>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www.eyewitnesstohistory.com/images/salem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3095" y="5009271"/>
            <a:ext cx="2743200" cy="2028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7753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altLang="en-US" b="1" smtClean="0"/>
              <a:t>Additional Colonies: Continued Settlement and Development</a:t>
            </a:r>
          </a:p>
        </p:txBody>
      </p:sp>
      <p:sp>
        <p:nvSpPr>
          <p:cNvPr id="13316" name="Rectangle 3"/>
          <p:cNvSpPr>
            <a:spLocks noGrp="1" noChangeArrowheads="1"/>
          </p:cNvSpPr>
          <p:nvPr>
            <p:ph type="body" idx="1"/>
          </p:nvPr>
        </p:nvSpPr>
        <p:spPr/>
        <p:txBody>
          <a:bodyPr/>
          <a:lstStyle/>
          <a:p>
            <a:pPr eaLnBrk="1" hangingPunct="1"/>
            <a:r>
              <a:rPr lang="en-US" altLang="en-US" dirty="0" smtClean="0"/>
              <a:t>Carolinas - most settlers were former indentured servants from Virginia and Maryland or Barbados</a:t>
            </a:r>
          </a:p>
          <a:p>
            <a:pPr eaLnBrk="1" hangingPunct="1"/>
            <a:r>
              <a:rPr lang="en-US" altLang="en-US" dirty="0" smtClean="0"/>
              <a:t>New York - was originally New Netherland, founded by the Dutch</a:t>
            </a:r>
          </a:p>
          <a:p>
            <a:pPr eaLnBrk="1" hangingPunct="1"/>
            <a:r>
              <a:rPr lang="en-US" altLang="en-US" dirty="0" smtClean="0"/>
              <a:t>Pennsylvania - the colony was largely the work of one man - William Penn, was granted colonial charter from Charles II </a:t>
            </a:r>
          </a:p>
          <a:p>
            <a:pPr lvl="1"/>
            <a:r>
              <a:rPr lang="en-US" altLang="en-US" dirty="0" smtClean="0"/>
              <a:t>Quakers: “Society of Friends” guaranteed liberty of conscience and grated freemen the right to alter their government</a:t>
            </a:r>
          </a:p>
          <a:p>
            <a:pPr eaLnBrk="1" hangingPunct="1"/>
            <a:endParaRPr lang="en-US" altLang="en-US" dirty="0" smtClean="0"/>
          </a:p>
          <a:p>
            <a:pPr eaLnBrk="1" hangingPunct="1"/>
            <a:endParaRPr lang="en-US" altLang="en-US" dirty="0" smtClean="0"/>
          </a:p>
        </p:txBody>
      </p:sp>
      <p:pic>
        <p:nvPicPr>
          <p:cNvPr id="9218" name="Picture 2" descr="http://www.jonwatts.com/wp-content/uploads/2012/07/presence-in-the-midst-300x2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9049" y="4476750"/>
            <a:ext cx="3282951" cy="246221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uscivilliberties.org/uploads/posts/2013-11/1385042673_william-penn-1644171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1128" y="4773422"/>
            <a:ext cx="1640840" cy="2122837"/>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www.newnetherlandinstitute.org/files/6013/5240/4515/Manhatta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864868"/>
            <a:ext cx="3174048" cy="2031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8660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9000" b="-9000"/>
          </a:stretch>
        </a:blipFill>
        <a:effectLst/>
      </p:bgPr>
    </p:bg>
    <p:spTree>
      <p:nvGrpSpPr>
        <p:cNvPr id="1" name=""/>
        <p:cNvGrpSpPr/>
        <p:nvPr/>
      </p:nvGrpSpPr>
      <p:grpSpPr>
        <a:xfrm>
          <a:off x="0" y="0"/>
          <a:ext cx="0" cy="0"/>
          <a:chOff x="0" y="0"/>
          <a:chExt cx="0" cy="0"/>
        </a:xfrm>
      </p:grpSpPr>
      <p:sp>
        <p:nvSpPr>
          <p:cNvPr id="15362" name="Footer Placeholder 3"/>
          <p:cNvSpPr>
            <a:spLocks noGrp="1"/>
          </p:cNvSpPr>
          <p:nvPr>
            <p:ph type="ftr" sz="quarter" idx="10"/>
          </p:nvPr>
        </p:nvSpPr>
        <p:spPr>
          <a:xfrm>
            <a:off x="1079500" y="6127750"/>
            <a:ext cx="94107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dirty="0" smtClean="0">
                <a:latin typeface="Verdana" panose="020B0604030504040204" pitchFamily="34" charset="0"/>
              </a:rPr>
              <a:t>**During this time, England was pre-occupied with events unfolding at home which allowed colonists in North America some level of autonomy in its development</a:t>
            </a:r>
            <a:endParaRPr lang="en-US" altLang="en-US" sz="2000" dirty="0">
              <a:latin typeface="Verdana" panose="020B0604030504040204" pitchFamily="34" charset="0"/>
            </a:endParaRPr>
          </a:p>
        </p:txBody>
      </p:sp>
      <p:sp>
        <p:nvSpPr>
          <p:cNvPr id="15363" name="Rectangle 2"/>
          <p:cNvSpPr>
            <a:spLocks noGrp="1" noChangeArrowheads="1"/>
          </p:cNvSpPr>
          <p:nvPr>
            <p:ph type="title"/>
          </p:nvPr>
        </p:nvSpPr>
        <p:spPr/>
        <p:txBody>
          <a:bodyPr/>
          <a:lstStyle/>
          <a:p>
            <a:pPr eaLnBrk="1" hangingPunct="1"/>
            <a:r>
              <a:rPr lang="en-US" altLang="en-US" b="1" smtClean="0"/>
              <a:t>Civil War and Revolution in England</a:t>
            </a:r>
          </a:p>
        </p:txBody>
      </p:sp>
      <p:sp>
        <p:nvSpPr>
          <p:cNvPr id="15364" name="Rectangle 3"/>
          <p:cNvSpPr>
            <a:spLocks noGrp="1" noChangeArrowheads="1"/>
          </p:cNvSpPr>
          <p:nvPr>
            <p:ph type="body" idx="1"/>
          </p:nvPr>
        </p:nvSpPr>
        <p:spPr>
          <a:xfrm>
            <a:off x="368300" y="1447800"/>
            <a:ext cx="4419600" cy="3962400"/>
          </a:xfrm>
        </p:spPr>
        <p:txBody>
          <a:bodyPr>
            <a:normAutofit/>
          </a:bodyPr>
          <a:lstStyle/>
          <a:p>
            <a:pPr eaLnBrk="1" hangingPunct="1"/>
            <a:r>
              <a:rPr lang="en-US" altLang="en-US" sz="2400" dirty="0"/>
              <a:t>By 1642, England was in a civil war</a:t>
            </a:r>
          </a:p>
          <a:p>
            <a:pPr eaLnBrk="1" hangingPunct="1"/>
            <a:r>
              <a:rPr lang="en-US" altLang="en-US" sz="2400" dirty="0"/>
              <a:t>Parliament’s army defeated the king, who was executed in 1649</a:t>
            </a:r>
          </a:p>
          <a:p>
            <a:pPr eaLnBrk="1" hangingPunct="1"/>
            <a:r>
              <a:rPr lang="en-US" altLang="en-US" sz="2400" dirty="0"/>
              <a:t>General Oliver Cromwell, ruled England as a Puritan Commonwealth from 1649 to 1658</a:t>
            </a:r>
          </a:p>
          <a:p>
            <a:pPr eaLnBrk="1" hangingPunct="1"/>
            <a:r>
              <a:rPr lang="en-US" altLang="en-US" sz="2400" dirty="0"/>
              <a:t>In 1660, </a:t>
            </a:r>
            <a:r>
              <a:rPr lang="en-US" altLang="en-US" sz="2400" dirty="0" smtClean="0"/>
              <a:t>King </a:t>
            </a:r>
            <a:r>
              <a:rPr lang="en-US" altLang="en-US" sz="2400" dirty="0"/>
              <a:t>Charles II (r. 1660–1685</a:t>
            </a:r>
            <a:r>
              <a:rPr lang="en-US" altLang="en-US" sz="2400" dirty="0" smtClean="0"/>
              <a:t>) instituted by parliament </a:t>
            </a:r>
          </a:p>
          <a:p>
            <a:pPr marL="0" indent="0" eaLnBrk="1" hangingPunct="1">
              <a:buNone/>
            </a:pPr>
            <a:endParaRPr lang="en-US" altLang="en-US" sz="2400" dirty="0"/>
          </a:p>
        </p:txBody>
      </p:sp>
      <p:pic>
        <p:nvPicPr>
          <p:cNvPr id="10242" name="Picture 2" descr="http://www.directart.co.uk/mall/images/dhm6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0775" y="1447800"/>
            <a:ext cx="3810000" cy="322897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britannia.com/history/monarchs/images/220px-Oliver_Cromwell_by_Samuel_Coop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9537" y="33497"/>
            <a:ext cx="209550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www.luminarium.org/encyclopedia/charles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0720" y="2686843"/>
            <a:ext cx="2410778" cy="3078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6498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16000" b="-16000"/>
          </a:stretch>
        </a:blip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b="1" dirty="0" smtClean="0"/>
              <a:t>Colonial Policy</a:t>
            </a:r>
          </a:p>
        </p:txBody>
      </p:sp>
      <p:sp>
        <p:nvSpPr>
          <p:cNvPr id="3" name="Content Placeholder 2"/>
          <p:cNvSpPr>
            <a:spLocks noGrp="1"/>
          </p:cNvSpPr>
          <p:nvPr>
            <p:ph idx="1"/>
          </p:nvPr>
        </p:nvSpPr>
        <p:spPr/>
        <p:txBody>
          <a:bodyPr/>
          <a:lstStyle/>
          <a:p>
            <a:pPr>
              <a:defRPr/>
            </a:pPr>
            <a:r>
              <a:rPr lang="en-US" dirty="0" smtClean="0"/>
              <a:t>Mercantilism </a:t>
            </a:r>
          </a:p>
          <a:p>
            <a:pPr>
              <a:defRPr/>
            </a:pPr>
            <a:r>
              <a:rPr lang="en-US" dirty="0" smtClean="0"/>
              <a:t>Salutatory Neglect</a:t>
            </a:r>
          </a:p>
          <a:p>
            <a:pPr>
              <a:defRPr/>
            </a:pPr>
            <a:r>
              <a:rPr lang="en-US" dirty="0" err="1" smtClean="0"/>
              <a:t>Navagation</a:t>
            </a:r>
            <a:r>
              <a:rPr lang="en-US" dirty="0" smtClean="0"/>
              <a:t> Acts </a:t>
            </a:r>
          </a:p>
          <a:p>
            <a:pPr marL="971550" lvl="1" indent="-514350">
              <a:buFontTx/>
              <a:buAutoNum type="arabicPeriod"/>
              <a:defRPr/>
            </a:pPr>
            <a:r>
              <a:rPr lang="en-US" dirty="0" smtClean="0"/>
              <a:t>Trade only in English or colonial ships </a:t>
            </a:r>
          </a:p>
          <a:p>
            <a:pPr marL="971550" lvl="1" indent="-514350">
              <a:buFontTx/>
              <a:buAutoNum type="arabicPeriod"/>
              <a:defRPr/>
            </a:pPr>
            <a:r>
              <a:rPr lang="en-US" dirty="0" smtClean="0"/>
              <a:t>Trade must pass through Eng. Ports</a:t>
            </a:r>
          </a:p>
          <a:p>
            <a:pPr marL="971550" lvl="1" indent="-514350">
              <a:buFontTx/>
              <a:buAutoNum type="arabicPeriod"/>
              <a:defRPr/>
            </a:pPr>
            <a:r>
              <a:rPr lang="en-US" dirty="0" smtClean="0"/>
              <a:t>Certain goods to English only (began with tobacco and then spread to other </a:t>
            </a:r>
          </a:p>
          <a:p>
            <a:pPr marL="1371600" lvl="2" indent="-514350">
              <a:buFontTx/>
              <a:buAutoNum type="arabicPeriod"/>
              <a:defRPr/>
            </a:pPr>
            <a:r>
              <a:rPr lang="en-US" dirty="0" smtClean="0"/>
              <a:t>SMUGGLING A PROBLEM </a:t>
            </a:r>
          </a:p>
          <a:p>
            <a:pPr marL="571500" indent="-514350">
              <a:defRPr/>
            </a:pPr>
            <a:r>
              <a:rPr lang="en-US" dirty="0" smtClean="0"/>
              <a:t>Dominion of New England (1686): Charles II revoked the charters of all the colonies NORTH of MD because he believed that colonists weren’t living in conformity with English law </a:t>
            </a:r>
          </a:p>
          <a:p>
            <a:pPr lvl="1">
              <a:defRPr/>
            </a:pPr>
            <a:endParaRPr lang="en-US" dirty="0"/>
          </a:p>
        </p:txBody>
      </p:sp>
      <p:sp>
        <p:nvSpPr>
          <p:cNvPr id="1638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chemeClr val="bg1"/>
                </a:solidFill>
                <a:latin typeface="Verdana" panose="020B0604030504040204" pitchFamily="34" charset="0"/>
              </a:rPr>
              <a:t>© 2015  Pearson Education, Inc. All rights reserved.</a:t>
            </a:r>
          </a:p>
        </p:txBody>
      </p:sp>
    </p:spTree>
    <p:extLst>
      <p:ext uri="{BB962C8B-B14F-4D97-AF65-F5344CB8AC3E}">
        <p14:creationId xmlns:p14="http://schemas.microsoft.com/office/powerpoint/2010/main" val="28471830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8000" b="-8000"/>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b="1" smtClean="0"/>
              <a:t>France Takes Control of the Heart </a:t>
            </a:r>
            <a:br>
              <a:rPr lang="en-US" altLang="en-US" b="1" smtClean="0"/>
            </a:br>
            <a:r>
              <a:rPr lang="en-US" altLang="en-US" b="1" smtClean="0"/>
              <a:t>of a Continent</a:t>
            </a:r>
          </a:p>
        </p:txBody>
      </p:sp>
      <p:sp>
        <p:nvSpPr>
          <p:cNvPr id="19459" name="Rectangle 3"/>
          <p:cNvSpPr>
            <a:spLocks noGrp="1" noChangeArrowheads="1"/>
          </p:cNvSpPr>
          <p:nvPr>
            <p:ph idx="1"/>
          </p:nvPr>
        </p:nvSpPr>
        <p:spPr/>
        <p:txBody>
          <a:bodyPr/>
          <a:lstStyle/>
          <a:p>
            <a:pPr eaLnBrk="1" hangingPunct="1"/>
            <a:r>
              <a:rPr lang="en-US" altLang="en-US" dirty="0" smtClean="0"/>
              <a:t>France in the American Interior, 1670-1720</a:t>
            </a:r>
          </a:p>
        </p:txBody>
      </p:sp>
      <p:sp>
        <p:nvSpPr>
          <p:cNvPr id="1946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a:solidFill>
                  <a:schemeClr val="bg1"/>
                </a:solidFill>
                <a:latin typeface="Verdana" panose="020B0604030504040204" pitchFamily="34" charset="0"/>
              </a:rPr>
              <a:t>© 2015  Pearson Education, Inc. All rights reserved.</a:t>
            </a:r>
          </a:p>
        </p:txBody>
      </p:sp>
      <p:pic>
        <p:nvPicPr>
          <p:cNvPr id="19461" name="Picture 5" descr="ASSET29848.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9150" y="2286000"/>
            <a:ext cx="54737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28755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8000" b="-8000"/>
          </a:stretch>
        </a:blipFill>
        <a:effectLst/>
      </p:bgPr>
    </p:bg>
    <p:spTree>
      <p:nvGrpSpPr>
        <p:cNvPr id="1" name=""/>
        <p:cNvGrpSpPr/>
        <p:nvPr/>
      </p:nvGrpSpPr>
      <p:grpSpPr>
        <a:xfrm>
          <a:off x="0" y="0"/>
          <a:ext cx="0" cy="0"/>
          <a:chOff x="0" y="0"/>
          <a:chExt cx="0" cy="0"/>
        </a:xfrm>
      </p:grpSpPr>
      <p:sp>
        <p:nvSpPr>
          <p:cNvPr id="2048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a:solidFill>
                  <a:schemeClr val="bg1"/>
                </a:solidFill>
                <a:latin typeface="Verdana" panose="020B0604030504040204" pitchFamily="34" charset="0"/>
              </a:rPr>
              <a:t>© 2015  Pearson Education, Inc. All rights reserved.</a:t>
            </a:r>
          </a:p>
        </p:txBody>
      </p:sp>
      <p:sp>
        <p:nvSpPr>
          <p:cNvPr id="20483" name="Rectangle 2"/>
          <p:cNvSpPr>
            <a:spLocks noGrp="1" noChangeArrowheads="1"/>
          </p:cNvSpPr>
          <p:nvPr>
            <p:ph type="title"/>
          </p:nvPr>
        </p:nvSpPr>
        <p:spPr/>
        <p:txBody>
          <a:bodyPr/>
          <a:lstStyle/>
          <a:p>
            <a:pPr eaLnBrk="1" hangingPunct="1"/>
            <a:r>
              <a:rPr lang="en-US" altLang="en-US" b="1" smtClean="0"/>
              <a:t>Early French Settlement—Quebec, Montreal, and the Fur Trade</a:t>
            </a:r>
          </a:p>
        </p:txBody>
      </p:sp>
      <p:sp>
        <p:nvSpPr>
          <p:cNvPr id="20484" name="Rectangle 3"/>
          <p:cNvSpPr>
            <a:spLocks noGrp="1" noChangeArrowheads="1"/>
          </p:cNvSpPr>
          <p:nvPr>
            <p:ph type="body" idx="1"/>
          </p:nvPr>
        </p:nvSpPr>
        <p:spPr/>
        <p:txBody>
          <a:bodyPr>
            <a:normAutofit lnSpcReduction="10000"/>
          </a:bodyPr>
          <a:lstStyle/>
          <a:p>
            <a:pPr eaLnBrk="1" hangingPunct="1"/>
            <a:r>
              <a:rPr lang="en-US" altLang="en-US" dirty="0" smtClean="0"/>
              <a:t>Samuel de Champlain, “Father of New France,” established Quebec 1608</a:t>
            </a:r>
          </a:p>
          <a:p>
            <a:pPr eaLnBrk="1" hangingPunct="1"/>
            <a:r>
              <a:rPr lang="en-US" altLang="en-US" dirty="0" smtClean="0"/>
              <a:t>Deeply Catholic</a:t>
            </a:r>
          </a:p>
          <a:p>
            <a:pPr eaLnBrk="1" hangingPunct="1"/>
            <a:r>
              <a:rPr lang="en-US" altLang="en-US" dirty="0" smtClean="0"/>
              <a:t>Catholic Jesuits effective in converting Native Americans</a:t>
            </a:r>
          </a:p>
          <a:p>
            <a:pPr lvl="1"/>
            <a:r>
              <a:rPr lang="en-US" altLang="en-US" dirty="0" smtClean="0"/>
              <a:t>They had a very peaceful existence with the Indians</a:t>
            </a:r>
          </a:p>
          <a:p>
            <a:pPr eaLnBrk="1" hangingPunct="1"/>
            <a:r>
              <a:rPr lang="en-US" altLang="en-US" dirty="0" smtClean="0"/>
              <a:t>The French establish the fur trade</a:t>
            </a:r>
          </a:p>
          <a:p>
            <a:pPr eaLnBrk="1" hangingPunct="1"/>
            <a:r>
              <a:rPr lang="en-US" altLang="en-US" dirty="0" smtClean="0"/>
              <a:t>New France grows slowly, only 14,000 people by 1700</a:t>
            </a:r>
          </a:p>
          <a:p>
            <a:r>
              <a:rPr lang="en-US" altLang="en-US" dirty="0" smtClean="0"/>
              <a:t>Explored </a:t>
            </a:r>
            <a:r>
              <a:rPr lang="en-US" altLang="en-US" dirty="0"/>
              <a:t>and </a:t>
            </a:r>
            <a:r>
              <a:rPr lang="en-US" altLang="en-US" dirty="0" smtClean="0"/>
              <a:t>Claimed </a:t>
            </a:r>
            <a:r>
              <a:rPr lang="en-US" altLang="en-US" dirty="0"/>
              <a:t>the Mississippi River </a:t>
            </a:r>
            <a:r>
              <a:rPr lang="en-US" altLang="en-US" dirty="0" smtClean="0"/>
              <a:t>Valley</a:t>
            </a:r>
          </a:p>
          <a:p>
            <a:pPr lvl="1"/>
            <a:r>
              <a:rPr lang="en-US" altLang="en-US" dirty="0" smtClean="0"/>
              <a:t>Created </a:t>
            </a:r>
            <a:r>
              <a:rPr lang="en-US" altLang="en-US" dirty="0"/>
              <a:t>the French Gulf Coast—Biloxi, Mobile, and </a:t>
            </a:r>
            <a:br>
              <a:rPr lang="en-US" altLang="en-US" dirty="0"/>
            </a:br>
            <a:r>
              <a:rPr lang="en-US" altLang="en-US" dirty="0"/>
              <a:t>New Orleans</a:t>
            </a:r>
            <a:endParaRPr lang="en-US" altLang="en-US" dirty="0" smtClean="0"/>
          </a:p>
          <a:p>
            <a:pPr eaLnBrk="1" hangingPunct="1"/>
            <a:endParaRPr lang="en-US" altLang="en-US" dirty="0" smtClean="0"/>
          </a:p>
        </p:txBody>
      </p:sp>
      <p:pic>
        <p:nvPicPr>
          <p:cNvPr id="12290" name="Picture 2" descr="http://www.historicfortsnelling.org/sites/historicfortsnelling.org/files/images/Fur_traders_in_canada_17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2382" y="4693920"/>
            <a:ext cx="3069617" cy="216408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a4.files.biography.com/image/upload/c_fit,cs_srgb,dpr_1.0,h_1200,q_80,w_1200/MTE1ODA0OTcxNTg0MDMwMjIx.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8215" y="2179320"/>
            <a:ext cx="2160905" cy="2160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6621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alphaModFix amt="24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http://historyscoop.files.wordpress.com/2012/08/new_france_before_176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854" y="0"/>
            <a:ext cx="9618345" cy="6853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401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17000" b="-17000"/>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3843" y="-388640"/>
            <a:ext cx="10515600" cy="1325563"/>
          </a:xfrm>
        </p:spPr>
        <p:txBody>
          <a:bodyPr/>
          <a:lstStyle/>
          <a:p>
            <a:pPr eaLnBrk="1" hangingPunct="1"/>
            <a:r>
              <a:rPr lang="en-US" altLang="en-US" b="1" dirty="0" smtClean="0"/>
              <a:t>The English Settle in North America</a:t>
            </a:r>
          </a:p>
        </p:txBody>
      </p:sp>
      <p:sp>
        <p:nvSpPr>
          <p:cNvPr id="5123" name="Rectangle 3"/>
          <p:cNvSpPr>
            <a:spLocks noGrp="1" noChangeArrowheads="1"/>
          </p:cNvSpPr>
          <p:nvPr>
            <p:ph idx="1"/>
          </p:nvPr>
        </p:nvSpPr>
        <p:spPr>
          <a:xfrm>
            <a:off x="677562" y="528166"/>
            <a:ext cx="10515600" cy="4351338"/>
          </a:xfrm>
        </p:spPr>
        <p:txBody>
          <a:bodyPr/>
          <a:lstStyle/>
          <a:p>
            <a:pPr eaLnBrk="1" hangingPunct="1"/>
            <a:r>
              <a:rPr lang="en-US" altLang="en-US" dirty="0" smtClean="0"/>
              <a:t>Spread of Settlement: Atlantic Coast European</a:t>
            </a:r>
          </a:p>
        </p:txBody>
      </p:sp>
      <p:sp>
        <p:nvSpPr>
          <p:cNvPr id="512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a:solidFill>
                  <a:schemeClr val="bg1"/>
                </a:solidFill>
                <a:latin typeface="Verdana" panose="020B0604030504040204" pitchFamily="34" charset="0"/>
              </a:rPr>
              <a:t>© 2015  Pearson Education, Inc. All rights reserved.</a:t>
            </a:r>
          </a:p>
        </p:txBody>
      </p:sp>
      <p:pic>
        <p:nvPicPr>
          <p:cNvPr id="5125" name="Picture 4" descr="ASSET2984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42381" y="1131026"/>
            <a:ext cx="4734697" cy="572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76066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5000" b="-5000"/>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10515600" cy="1325563"/>
          </a:xfrm>
        </p:spPr>
        <p:txBody>
          <a:bodyPr/>
          <a:lstStyle/>
          <a:p>
            <a:pPr eaLnBrk="1" hangingPunct="1"/>
            <a:r>
              <a:rPr lang="en-US" altLang="en-US" b="1" dirty="0" smtClean="0"/>
              <a:t>Developments in Spanish Colonies North of Mexico</a:t>
            </a:r>
          </a:p>
        </p:txBody>
      </p:sp>
      <p:sp>
        <p:nvSpPr>
          <p:cNvPr id="23555" name="Rectangle 3"/>
          <p:cNvSpPr>
            <a:spLocks noGrp="1" noChangeArrowheads="1"/>
          </p:cNvSpPr>
          <p:nvPr>
            <p:ph idx="1"/>
          </p:nvPr>
        </p:nvSpPr>
        <p:spPr>
          <a:xfrm>
            <a:off x="838199" y="1139825"/>
            <a:ext cx="10515600" cy="4351338"/>
          </a:xfrm>
        </p:spPr>
        <p:txBody>
          <a:bodyPr/>
          <a:lstStyle/>
          <a:p>
            <a:pPr eaLnBrk="1" hangingPunct="1"/>
            <a:r>
              <a:rPr lang="en-US" altLang="en-US" dirty="0" smtClean="0"/>
              <a:t>Changes in the Southwest</a:t>
            </a:r>
          </a:p>
        </p:txBody>
      </p:sp>
      <p:sp>
        <p:nvSpPr>
          <p:cNvPr id="2355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a:solidFill>
                  <a:schemeClr val="bg1"/>
                </a:solidFill>
                <a:latin typeface="Verdana" panose="020B0604030504040204" pitchFamily="34" charset="0"/>
              </a:rPr>
              <a:t>© 2015  Pearson Education, Inc. All rights reserved.</a:t>
            </a:r>
          </a:p>
        </p:txBody>
      </p:sp>
      <p:pic>
        <p:nvPicPr>
          <p:cNvPr id="23557" name="Picture 4" descr="ASSET29849.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7517" y="1631373"/>
            <a:ext cx="5322310" cy="516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73091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5000" b="-5000"/>
          </a:stretch>
        </a:blipFill>
        <a:effectLst/>
      </p:bgPr>
    </p:bg>
    <p:spTree>
      <p:nvGrpSpPr>
        <p:cNvPr id="1" name=""/>
        <p:cNvGrpSpPr/>
        <p:nvPr/>
      </p:nvGrpSpPr>
      <p:grpSpPr>
        <a:xfrm>
          <a:off x="0" y="0"/>
          <a:ext cx="0" cy="0"/>
          <a:chOff x="0" y="0"/>
          <a:chExt cx="0" cy="0"/>
        </a:xfrm>
      </p:grpSpPr>
      <p:sp>
        <p:nvSpPr>
          <p:cNvPr id="2457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dirty="0">
                <a:solidFill>
                  <a:schemeClr val="bg1"/>
                </a:solidFill>
                <a:latin typeface="Verdana" panose="020B0604030504040204" pitchFamily="34" charset="0"/>
              </a:rPr>
              <a:t>© 2015  Pearson Education, Inc. All rights reserved.</a:t>
            </a:r>
          </a:p>
        </p:txBody>
      </p:sp>
      <p:sp>
        <p:nvSpPr>
          <p:cNvPr id="24579" name="Rectangle 2"/>
          <p:cNvSpPr>
            <a:spLocks noGrp="1" noChangeArrowheads="1"/>
          </p:cNvSpPr>
          <p:nvPr>
            <p:ph type="title"/>
          </p:nvPr>
        </p:nvSpPr>
        <p:spPr>
          <a:xfrm>
            <a:off x="838200" y="0"/>
            <a:ext cx="10515600" cy="1325563"/>
          </a:xfrm>
        </p:spPr>
        <p:txBody>
          <a:bodyPr/>
          <a:lstStyle/>
          <a:p>
            <a:pPr eaLnBrk="1" hangingPunct="1"/>
            <a:r>
              <a:rPr lang="en-US" altLang="en-US" b="1" dirty="0" smtClean="0"/>
              <a:t>Early Spanish Settlements: Texas to California</a:t>
            </a:r>
          </a:p>
        </p:txBody>
      </p:sp>
      <p:sp>
        <p:nvSpPr>
          <p:cNvPr id="24580" name="Rectangle 3"/>
          <p:cNvSpPr>
            <a:spLocks noGrp="1" noChangeArrowheads="1"/>
          </p:cNvSpPr>
          <p:nvPr>
            <p:ph type="body" idx="1"/>
          </p:nvPr>
        </p:nvSpPr>
        <p:spPr>
          <a:xfrm>
            <a:off x="0" y="937418"/>
            <a:ext cx="6217920" cy="5920581"/>
          </a:xfrm>
        </p:spPr>
        <p:txBody>
          <a:bodyPr>
            <a:normAutofit/>
          </a:bodyPr>
          <a:lstStyle/>
          <a:p>
            <a:r>
              <a:rPr lang="en-US" altLang="en-US" dirty="0"/>
              <a:t>The Pueblo Revolt—New Mexico, 1680 </a:t>
            </a:r>
            <a:r>
              <a:rPr lang="en-US" altLang="en-US" dirty="0" smtClean="0"/>
              <a:t>(Pope)</a:t>
            </a:r>
          </a:p>
          <a:p>
            <a:pPr lvl="1"/>
            <a:r>
              <a:rPr lang="en-US" altLang="en-US" dirty="0" smtClean="0"/>
              <a:t>In August 1680, the Pueblo Indians of northern New Mexico, led by Popé, revolted against Spanish rule.</a:t>
            </a:r>
          </a:p>
          <a:p>
            <a:pPr lvl="1"/>
            <a:r>
              <a:rPr lang="en-US" altLang="en-US" dirty="0" smtClean="0"/>
              <a:t>nearly all of the Spanish who lived on isolated ranches and farms were killed.</a:t>
            </a:r>
          </a:p>
          <a:p>
            <a:r>
              <a:rPr lang="en-US" altLang="en-US" dirty="0"/>
              <a:t>Spain’s Response to France and England—San Antonio, Texas, </a:t>
            </a:r>
            <a:br>
              <a:rPr lang="en-US" altLang="en-US" dirty="0"/>
            </a:br>
            <a:r>
              <a:rPr lang="en-US" altLang="en-US" dirty="0"/>
              <a:t>and the Missions of </a:t>
            </a:r>
            <a:r>
              <a:rPr lang="en-US" altLang="en-US" dirty="0" smtClean="0"/>
              <a:t>California</a:t>
            </a:r>
          </a:p>
          <a:p>
            <a:pPr lvl="1"/>
            <a:r>
              <a:rPr lang="en-US" altLang="en-US" dirty="0"/>
              <a:t>When the French founded New Orleans in 1718, the Spanish built a new city of their own, San Antonio.</a:t>
            </a:r>
          </a:p>
          <a:p>
            <a:pPr lvl="1"/>
            <a:r>
              <a:rPr lang="en-US" altLang="en-US" dirty="0"/>
              <a:t>In response, the Spanish established a fort and then a mission in San Diego.</a:t>
            </a:r>
            <a:endParaRPr lang="en-US" altLang="en-US" dirty="0" smtClean="0"/>
          </a:p>
        </p:txBody>
      </p:sp>
      <p:pic>
        <p:nvPicPr>
          <p:cNvPr id="13314" name="Picture 2" descr="http://kcsantafe.com/wp-content/uploads/conquistadors-300x2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937418"/>
            <a:ext cx="2857500" cy="215265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tuffo.hswstatic.com/missedinhistory/wp-content/uploads/sites/98/2014/03/pueblo-revolt-post1.jpg?w=290&amp;h=3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62985" y="1005236"/>
            <a:ext cx="1257429" cy="2084832"/>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usercontent2.hubimg.com/5476699_f52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8070" y="3897708"/>
            <a:ext cx="2753360" cy="1837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4811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5000" b="-5000"/>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0443" y="-372631"/>
            <a:ext cx="10515600" cy="1325563"/>
          </a:xfrm>
        </p:spPr>
        <p:txBody>
          <a:bodyPr/>
          <a:lstStyle/>
          <a:p>
            <a:pPr eaLnBrk="1" hangingPunct="1"/>
            <a:r>
              <a:rPr lang="en-US" altLang="en-US" b="1" dirty="0" smtClean="0"/>
              <a:t>Spanish Missions</a:t>
            </a:r>
          </a:p>
        </p:txBody>
      </p:sp>
      <p:sp>
        <p:nvSpPr>
          <p:cNvPr id="2560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a:solidFill>
                  <a:schemeClr val="bg1"/>
                </a:solidFill>
                <a:latin typeface="Verdana" panose="020B0604030504040204" pitchFamily="34" charset="0"/>
              </a:rPr>
              <a:t>© 2015  Pearson Education, Inc. All rights reserved.</a:t>
            </a:r>
          </a:p>
        </p:txBody>
      </p:sp>
      <p:sp>
        <p:nvSpPr>
          <p:cNvPr id="2" name="Content Placeholder 1"/>
          <p:cNvSpPr>
            <a:spLocks noGrp="1"/>
          </p:cNvSpPr>
          <p:nvPr>
            <p:ph idx="1"/>
          </p:nvPr>
        </p:nvSpPr>
        <p:spPr>
          <a:xfrm>
            <a:off x="713509" y="671944"/>
            <a:ext cx="10515600" cy="4351338"/>
          </a:xfrm>
        </p:spPr>
        <p:txBody>
          <a:bodyPr/>
          <a:lstStyle/>
          <a:p>
            <a:endParaRPr lang="en-US" dirty="0"/>
          </a:p>
        </p:txBody>
      </p:sp>
      <p:pic>
        <p:nvPicPr>
          <p:cNvPr id="14338" name="Picture 2" descr="http://media.web.britannica.com/eb-media/77/89977-004-0A11D76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744" y="671944"/>
            <a:ext cx="10407129" cy="6186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5626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descr="http://oaklandplanninghistory.weebly.com/uploads/1/8/1/1/18111613/5046748_ori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156" y="0"/>
            <a:ext cx="9508177" cy="6873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709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Regions of the Colonies </a:t>
            </a:r>
            <a:endParaRPr lang="en-US" b="1" dirty="0"/>
          </a:p>
        </p:txBody>
      </p:sp>
      <p:sp>
        <p:nvSpPr>
          <p:cNvPr id="5" name="Content Placeholder 4"/>
          <p:cNvSpPr>
            <a:spLocks noGrp="1"/>
          </p:cNvSpPr>
          <p:nvPr>
            <p:ph idx="1"/>
          </p:nvPr>
        </p:nvSpPr>
        <p:spPr/>
        <p:txBody>
          <a:bodyPr/>
          <a:lstStyle/>
          <a:p>
            <a:r>
              <a:rPr lang="en-US" b="1" u="sng" dirty="0" smtClean="0">
                <a:solidFill>
                  <a:srgbClr val="FF0000"/>
                </a:solidFill>
              </a:rPr>
              <a:t>New England</a:t>
            </a:r>
            <a:r>
              <a:rPr lang="en-US" dirty="0" smtClean="0"/>
              <a:t> (Massachusetts, Connecticut, Rhode Island, New Hampshire) – British Colonies </a:t>
            </a:r>
          </a:p>
          <a:p>
            <a:r>
              <a:rPr lang="en-US" b="1" u="sng" dirty="0" smtClean="0"/>
              <a:t>Middle Colonies </a:t>
            </a:r>
            <a:r>
              <a:rPr lang="en-US" dirty="0" smtClean="0"/>
              <a:t>“Bread basket” - New York, New Jersey, Pennsylvania, Delaware</a:t>
            </a:r>
          </a:p>
          <a:p>
            <a:r>
              <a:rPr lang="en-US" b="1" u="sng" dirty="0" smtClean="0">
                <a:solidFill>
                  <a:srgbClr val="FF0000"/>
                </a:solidFill>
              </a:rPr>
              <a:t>Chesapeake</a:t>
            </a:r>
            <a:r>
              <a:rPr lang="en-US" dirty="0" smtClean="0"/>
              <a:t> (Virginia &amp; Maryland) – British Colonies </a:t>
            </a:r>
          </a:p>
          <a:p>
            <a:r>
              <a:rPr lang="en-US" b="1" u="sng" dirty="0" smtClean="0"/>
              <a:t>Southern Colonies </a:t>
            </a:r>
            <a:r>
              <a:rPr lang="en-US" dirty="0" smtClean="0"/>
              <a:t>– North Carolina, South Carolina, Georgia </a:t>
            </a:r>
          </a:p>
          <a:p>
            <a:pPr marL="0" indent="0">
              <a:buNone/>
            </a:pPr>
            <a:endParaRPr lang="en-US" dirty="0" smtClean="0"/>
          </a:p>
          <a:p>
            <a:r>
              <a:rPr lang="en-US" b="1" u="sng" dirty="0" smtClean="0"/>
              <a:t>BARBADOS</a:t>
            </a:r>
            <a:r>
              <a:rPr lang="en-US" dirty="0" smtClean="0"/>
              <a:t>** - 14</a:t>
            </a:r>
            <a:r>
              <a:rPr lang="en-US" baseline="30000" dirty="0" smtClean="0"/>
              <a:t>th</a:t>
            </a:r>
            <a:r>
              <a:rPr lang="en-US" dirty="0" smtClean="0"/>
              <a:t> colony (British Island colony in the Caribbean set the blue print for slavery in the American south) </a:t>
            </a:r>
          </a:p>
          <a:p>
            <a:endParaRPr lang="en-US" dirty="0"/>
          </a:p>
        </p:txBody>
      </p:sp>
    </p:spTree>
    <p:extLst>
      <p:ext uri="{BB962C8B-B14F-4D97-AF65-F5344CB8AC3E}">
        <p14:creationId xmlns:p14="http://schemas.microsoft.com/office/powerpoint/2010/main" val="3123056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www.watertown.k12.ma.us/cunniff/americanhistorycentral/Graphic_Images/05_Europeans_Settle_N_Am/14_Virginia/13_English_Colonies_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5846" y="365125"/>
            <a:ext cx="6762750"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314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5602" name="Picture 2" descr="http://images.slideplayer.com/1/247634/slides/slide_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9373"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006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17000" b="-17000"/>
          </a:stretch>
        </a:blipFill>
        <a:effectLst/>
      </p:bgPr>
    </p:bg>
    <p:spTree>
      <p:nvGrpSpPr>
        <p:cNvPr id="1" name=""/>
        <p:cNvGrpSpPr/>
        <p:nvPr/>
      </p:nvGrpSpPr>
      <p:grpSpPr>
        <a:xfrm>
          <a:off x="0" y="0"/>
          <a:ext cx="0" cy="0"/>
          <a:chOff x="0" y="0"/>
          <a:chExt cx="0" cy="0"/>
        </a:xfrm>
      </p:grpSpPr>
      <p:sp>
        <p:nvSpPr>
          <p:cNvPr id="614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a:solidFill>
                  <a:schemeClr val="bg1"/>
                </a:solidFill>
                <a:latin typeface="Verdana" panose="020B0604030504040204" pitchFamily="34" charset="0"/>
              </a:rPr>
              <a:t>© 2015  Pearson Education, Inc. All rights reserved.</a:t>
            </a:r>
          </a:p>
        </p:txBody>
      </p:sp>
      <p:sp>
        <p:nvSpPr>
          <p:cNvPr id="6147" name="Rectangle 2"/>
          <p:cNvSpPr>
            <a:spLocks noGrp="1" noChangeArrowheads="1"/>
          </p:cNvSpPr>
          <p:nvPr>
            <p:ph type="title"/>
          </p:nvPr>
        </p:nvSpPr>
        <p:spPr>
          <a:xfrm>
            <a:off x="838200" y="0"/>
            <a:ext cx="10515600" cy="1325563"/>
          </a:xfrm>
        </p:spPr>
        <p:txBody>
          <a:bodyPr/>
          <a:lstStyle/>
          <a:p>
            <a:pPr eaLnBrk="1" hangingPunct="1"/>
            <a:r>
              <a:rPr lang="en-US" altLang="en-US" b="1" dirty="0" smtClean="0"/>
              <a:t>Colonizing Virginia: Jamestown</a:t>
            </a:r>
          </a:p>
        </p:txBody>
      </p:sp>
      <p:sp>
        <p:nvSpPr>
          <p:cNvPr id="6148" name="Rectangle 3"/>
          <p:cNvSpPr>
            <a:spLocks noGrp="1" noChangeArrowheads="1"/>
          </p:cNvSpPr>
          <p:nvPr>
            <p:ph type="body" idx="1"/>
          </p:nvPr>
        </p:nvSpPr>
        <p:spPr>
          <a:xfrm>
            <a:off x="1110575" y="1325563"/>
            <a:ext cx="10515600" cy="3544138"/>
          </a:xfrm>
        </p:spPr>
        <p:txBody>
          <a:bodyPr>
            <a:normAutofit fontScale="92500" lnSpcReduction="10000"/>
          </a:bodyPr>
          <a:lstStyle/>
          <a:p>
            <a:pPr eaLnBrk="1" hangingPunct="1"/>
            <a:r>
              <a:rPr lang="en-US" altLang="en-US" dirty="0" smtClean="0"/>
              <a:t>1607 - Jamestown became the first permanent English settlement in North America</a:t>
            </a:r>
          </a:p>
          <a:p>
            <a:pPr lvl="1"/>
            <a:r>
              <a:rPr lang="en-US" altLang="en-US" dirty="0" smtClean="0"/>
              <a:t>1</a:t>
            </a:r>
            <a:r>
              <a:rPr lang="en-US" altLang="en-US" baseline="30000" dirty="0" smtClean="0"/>
              <a:t>st</a:t>
            </a:r>
            <a:r>
              <a:rPr lang="en-US" altLang="en-US" dirty="0" smtClean="0"/>
              <a:t> permanent English settlement in the new world </a:t>
            </a:r>
          </a:p>
          <a:p>
            <a:pPr lvl="1"/>
            <a:r>
              <a:rPr lang="en-US" altLang="en-US" dirty="0" smtClean="0"/>
              <a:t>Funded by VA. Co. of London for profit </a:t>
            </a:r>
          </a:p>
          <a:p>
            <a:r>
              <a:rPr lang="en-US" altLang="en-US" dirty="0" smtClean="0"/>
              <a:t>Early years = disaster! </a:t>
            </a:r>
          </a:p>
          <a:p>
            <a:pPr lvl="1"/>
            <a:r>
              <a:rPr lang="en-US" altLang="en-US" dirty="0" smtClean="0"/>
              <a:t>1608 = 38/144 colonists still alive </a:t>
            </a:r>
          </a:p>
          <a:p>
            <a:pPr lvl="1"/>
            <a:r>
              <a:rPr lang="en-US" altLang="en-US" dirty="0" smtClean="0"/>
              <a:t>1610 60/500 settlers who had come over still alive </a:t>
            </a:r>
          </a:p>
          <a:p>
            <a:pPr eaLnBrk="1" hangingPunct="1"/>
            <a:r>
              <a:rPr lang="en-US" altLang="en-US" dirty="0" smtClean="0"/>
              <a:t>One ruler, Powhatan, controlled virtually all of the Indians nearby.</a:t>
            </a:r>
          </a:p>
          <a:p>
            <a:pPr eaLnBrk="1" hangingPunct="1"/>
            <a:r>
              <a:rPr lang="en-US" altLang="en-US" dirty="0" smtClean="0"/>
              <a:t>Jamestown built on a swamp - mosquitoes and malaria</a:t>
            </a:r>
          </a:p>
          <a:p>
            <a:pPr eaLnBrk="1" hangingPunct="1"/>
            <a:endParaRPr lang="en-US" altLang="en-US" dirty="0" smtClean="0"/>
          </a:p>
          <a:p>
            <a:pPr eaLnBrk="1" hangingPunct="1"/>
            <a:endParaRPr lang="en-US" altLang="en-US" dirty="0" smtClean="0"/>
          </a:p>
        </p:txBody>
      </p:sp>
      <p:pic>
        <p:nvPicPr>
          <p:cNvPr id="22530" name="Picture 2" descr="http://cdn.history.com/sites/2/2013/11/jamestown-colony-H.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4921" y="4708620"/>
            <a:ext cx="6575966" cy="2149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799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17000" b="-17000"/>
          </a:stretch>
        </a:blipFill>
        <a:effectLst/>
      </p:bgPr>
    </p:bg>
    <p:spTree>
      <p:nvGrpSpPr>
        <p:cNvPr id="1" name=""/>
        <p:cNvGrpSpPr/>
        <p:nvPr/>
      </p:nvGrpSpPr>
      <p:grpSpPr>
        <a:xfrm>
          <a:off x="0" y="0"/>
          <a:ext cx="0" cy="0"/>
          <a:chOff x="0" y="0"/>
          <a:chExt cx="0" cy="0"/>
        </a:xfrm>
      </p:grpSpPr>
      <p:sp>
        <p:nvSpPr>
          <p:cNvPr id="717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a:solidFill>
                  <a:schemeClr val="bg1"/>
                </a:solidFill>
                <a:latin typeface="Verdana" panose="020B0604030504040204" pitchFamily="34" charset="0"/>
              </a:rPr>
              <a:t>© 2015  Pearson Education, Inc. All rights reserved.</a:t>
            </a:r>
          </a:p>
        </p:txBody>
      </p:sp>
      <p:sp>
        <p:nvSpPr>
          <p:cNvPr id="7171" name="Rectangle 2"/>
          <p:cNvSpPr>
            <a:spLocks noGrp="1" noChangeArrowheads="1"/>
          </p:cNvSpPr>
          <p:nvPr>
            <p:ph type="title"/>
          </p:nvPr>
        </p:nvSpPr>
        <p:spPr>
          <a:xfrm>
            <a:off x="1437802" y="-294515"/>
            <a:ext cx="8686800" cy="1143000"/>
          </a:xfrm>
        </p:spPr>
        <p:txBody>
          <a:bodyPr/>
          <a:lstStyle/>
          <a:p>
            <a:pPr eaLnBrk="1" hangingPunct="1"/>
            <a:r>
              <a:rPr lang="en-US" altLang="en-US" b="1" dirty="0" smtClean="0"/>
              <a:t>Pocahontas… </a:t>
            </a:r>
            <a:r>
              <a:rPr lang="en-US" altLang="en-US" b="1" u="sng" dirty="0" smtClean="0"/>
              <a:t>NOT</a:t>
            </a:r>
            <a:r>
              <a:rPr lang="en-US" altLang="en-US" b="1" dirty="0" smtClean="0"/>
              <a:t> the Disney Version </a:t>
            </a:r>
          </a:p>
        </p:txBody>
      </p:sp>
      <p:sp>
        <p:nvSpPr>
          <p:cNvPr id="7172" name="Rectangle 3"/>
          <p:cNvSpPr>
            <a:spLocks noGrp="1" noChangeArrowheads="1"/>
          </p:cNvSpPr>
          <p:nvPr>
            <p:ph type="body" idx="1"/>
          </p:nvPr>
        </p:nvSpPr>
        <p:spPr>
          <a:xfrm>
            <a:off x="838200" y="542279"/>
            <a:ext cx="10515600" cy="4351338"/>
          </a:xfrm>
        </p:spPr>
        <p:txBody>
          <a:bodyPr/>
          <a:lstStyle/>
          <a:p>
            <a:pPr eaLnBrk="1" hangingPunct="1"/>
            <a:r>
              <a:rPr lang="en-US" altLang="en-US" dirty="0" smtClean="0"/>
              <a:t>Capt. John Smith rallied the settlers at Jamestown</a:t>
            </a:r>
          </a:p>
          <a:p>
            <a:pPr lvl="1"/>
            <a:r>
              <a:rPr lang="en-US" altLang="en-US" dirty="0" smtClean="0"/>
              <a:t>“he who shall not work, shall not eat” </a:t>
            </a:r>
          </a:p>
          <a:p>
            <a:pPr lvl="2"/>
            <a:r>
              <a:rPr lang="en-US" altLang="en-US" dirty="0" smtClean="0"/>
              <a:t>Trading, Farming, Manufacturing NOT GOLD</a:t>
            </a:r>
          </a:p>
          <a:p>
            <a:pPr lvl="1"/>
            <a:r>
              <a:rPr lang="en-US" altLang="en-US" dirty="0" smtClean="0"/>
              <a:t>Served as leader from 1608-1609</a:t>
            </a:r>
          </a:p>
          <a:p>
            <a:pPr lvl="1"/>
            <a:r>
              <a:rPr lang="en-US" altLang="en-US" dirty="0" smtClean="0"/>
              <a:t>Led colonists to explore the region </a:t>
            </a:r>
          </a:p>
          <a:p>
            <a:r>
              <a:rPr lang="en-US" altLang="en-US" dirty="0" smtClean="0"/>
              <a:t>Captured by Powhatan and threatened with execution</a:t>
            </a:r>
          </a:p>
          <a:p>
            <a:pPr eaLnBrk="1" hangingPunct="1"/>
            <a:r>
              <a:rPr lang="en-US" altLang="en-US" dirty="0" smtClean="0"/>
              <a:t>Smith saved by Powhatan’s daughter Pocahontas</a:t>
            </a:r>
          </a:p>
          <a:p>
            <a:pPr eaLnBrk="1" hangingPunct="1"/>
            <a:r>
              <a:rPr lang="en-US" altLang="en-US" dirty="0" smtClean="0"/>
              <a:t>Smith returned to England in 1609</a:t>
            </a:r>
          </a:p>
          <a:p>
            <a:pPr eaLnBrk="1" hangingPunct="1">
              <a:buFontTx/>
              <a:buNone/>
            </a:pPr>
            <a:endParaRPr lang="en-US" altLang="en-US" dirty="0" smtClean="0"/>
          </a:p>
          <a:p>
            <a:pPr eaLnBrk="1" hangingPunct="1"/>
            <a:endParaRPr lang="en-US" altLang="en-US" dirty="0" smtClean="0"/>
          </a:p>
        </p:txBody>
      </p:sp>
      <p:pic>
        <p:nvPicPr>
          <p:cNvPr id="21510" name="Picture 6" descr="http://upload.wikimedia.org/wikipedia/commons/8/8f/The_Coronation_of_Powhatan_John_Gadsby_Chapman.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4172" y="542279"/>
            <a:ext cx="2980063" cy="230252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12997" y="4607537"/>
            <a:ext cx="2652044" cy="2280634"/>
            <a:chOff x="431801" y="4596057"/>
            <a:chExt cx="2652044" cy="2280634"/>
          </a:xfrm>
        </p:grpSpPr>
        <p:pic>
          <p:nvPicPr>
            <p:cNvPr id="21508" name="Picture 4" descr="http://i.dailymail.co.uk/i/pix/2013/06/18/article-2343759-02B9022C0000044D-505_306x49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6782" y="4607537"/>
              <a:ext cx="1417063" cy="2269154"/>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http://img2.wikia.nocookie.net/__cb20130630125341/disney/images/8/87/Pocahontas-disney-princess-31322105-1280-8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1801" y="4596057"/>
              <a:ext cx="1234982" cy="22603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3996951" y="4619017"/>
            <a:ext cx="3868203" cy="2282584"/>
            <a:chOff x="3302001" y="4596057"/>
            <a:chExt cx="3868203" cy="2282584"/>
          </a:xfrm>
        </p:grpSpPr>
        <p:pic>
          <p:nvPicPr>
            <p:cNvPr id="21506" name="Picture 2" descr="http://a4.files.biography.com/image/upload/c_fit,cs_srgb,dpr_1.0,h_1200,q_80,w_1200/MTIwNjA4NjMzOTc0MTk1NzI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08261" y="4596057"/>
              <a:ext cx="2261943" cy="2261943"/>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http://www.translate.com/blog/wp-content/uploads/2014/09/John-Smith-Disney-England-Facts.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6686" r="23730"/>
            <a:stretch/>
          </p:blipFill>
          <p:spPr bwMode="auto">
            <a:xfrm>
              <a:off x="3302001" y="4596057"/>
              <a:ext cx="1606262" cy="2282584"/>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AutoShape 12" descr="Image result for Wahunsonacock"/>
          <p:cNvSpPr>
            <a:spLocks noChangeAspect="1" noChangeArrowheads="1"/>
          </p:cNvSpPr>
          <p:nvPr/>
        </p:nvSpPr>
        <p:spPr bwMode="auto">
          <a:xfrm>
            <a:off x="7397283" y="4376580"/>
            <a:ext cx="142336" cy="14233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 name="Group 2"/>
          <p:cNvGrpSpPr/>
          <p:nvPr/>
        </p:nvGrpSpPr>
        <p:grpSpPr>
          <a:xfrm>
            <a:off x="8497065" y="4596057"/>
            <a:ext cx="2958643" cy="2266059"/>
            <a:chOff x="7367615" y="4596057"/>
            <a:chExt cx="2958643" cy="2266059"/>
          </a:xfrm>
        </p:grpSpPr>
        <p:pic>
          <p:nvPicPr>
            <p:cNvPr id="21518" name="Picture 14" descr="https://s-media-cache-ak0.pinimg.com/736x/8f/7a/9b/8f7a9bb48d6c50228b201b7e1feff40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67615" y="4596057"/>
              <a:ext cx="1662085" cy="2264421"/>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http://a.dilcdn.com/bl/wp-content/uploads/sites/2/2014/01/Oldies-but-Goodies-Disney-Edition-Cheif-Powhatan.jpg"/>
            <p:cNvPicPr>
              <a:picLocks noChangeAspect="1" noChangeArrowheads="1"/>
            </p:cNvPicPr>
            <p:nvPr/>
          </p:nvPicPr>
          <p:blipFill rotWithShape="1">
            <a:blip r:embed="rId9">
              <a:extLst>
                <a:ext uri="{28A0092B-C50C-407E-A947-70E740481C1C}">
                  <a14:useLocalDpi xmlns:a14="http://schemas.microsoft.com/office/drawing/2010/main" val="0"/>
                </a:ext>
              </a:extLst>
            </a:blip>
            <a:srcRect l="43476" r="24224"/>
            <a:stretch/>
          </p:blipFill>
          <p:spPr bwMode="auto">
            <a:xfrm>
              <a:off x="9042400" y="4607537"/>
              <a:ext cx="1283858" cy="22545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95347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17000" b="-17000"/>
          </a:stretch>
        </a:blipFill>
        <a:effectLst/>
      </p:bgPr>
    </p:bg>
    <p:spTree>
      <p:nvGrpSpPr>
        <p:cNvPr id="1" name=""/>
        <p:cNvGrpSpPr/>
        <p:nvPr/>
      </p:nvGrpSpPr>
      <p:grpSpPr>
        <a:xfrm>
          <a:off x="0" y="0"/>
          <a:ext cx="0" cy="0"/>
          <a:chOff x="0" y="0"/>
          <a:chExt cx="0" cy="0"/>
        </a:xfrm>
      </p:grpSpPr>
      <p:sp>
        <p:nvSpPr>
          <p:cNvPr id="819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37931725" indent="-37474525">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a:solidFill>
                  <a:schemeClr val="bg1"/>
                </a:solidFill>
                <a:latin typeface="Verdana" panose="020B0604030504040204" pitchFamily="34" charset="0"/>
              </a:rPr>
              <a:t>© 2015  Pearson Education, Inc. All rights reserved.</a:t>
            </a:r>
          </a:p>
        </p:txBody>
      </p:sp>
      <p:sp>
        <p:nvSpPr>
          <p:cNvPr id="8195" name="Rectangle 2"/>
          <p:cNvSpPr>
            <a:spLocks noGrp="1" noChangeArrowheads="1"/>
          </p:cNvSpPr>
          <p:nvPr>
            <p:ph type="title"/>
          </p:nvPr>
        </p:nvSpPr>
        <p:spPr>
          <a:xfrm>
            <a:off x="838200" y="-371475"/>
            <a:ext cx="10515600" cy="1325563"/>
          </a:xfrm>
        </p:spPr>
        <p:txBody>
          <a:bodyPr/>
          <a:lstStyle/>
          <a:p>
            <a:pPr eaLnBrk="1" hangingPunct="1"/>
            <a:r>
              <a:rPr lang="en-US" altLang="en-US" b="1" dirty="0" smtClean="0"/>
              <a:t>Starving time </a:t>
            </a:r>
            <a:r>
              <a:rPr lang="en-US" altLang="en-US" b="1" dirty="0" smtClean="0">
                <a:sym typeface="Wingdings" panose="05000000000000000000" pitchFamily="2" charset="2"/>
              </a:rPr>
              <a:t> Cash Crops </a:t>
            </a:r>
            <a:endParaRPr lang="en-US" altLang="en-US" b="1" dirty="0" smtClean="0"/>
          </a:p>
        </p:txBody>
      </p:sp>
      <p:sp>
        <p:nvSpPr>
          <p:cNvPr id="8196" name="Rectangle 3"/>
          <p:cNvSpPr>
            <a:spLocks noGrp="1" noChangeArrowheads="1"/>
          </p:cNvSpPr>
          <p:nvPr>
            <p:ph type="body" idx="1"/>
          </p:nvPr>
        </p:nvSpPr>
        <p:spPr>
          <a:xfrm>
            <a:off x="838200" y="633074"/>
            <a:ext cx="11137900" cy="4351338"/>
          </a:xfrm>
        </p:spPr>
        <p:txBody>
          <a:bodyPr/>
          <a:lstStyle/>
          <a:p>
            <a:pPr eaLnBrk="1" hangingPunct="1"/>
            <a:r>
              <a:rPr lang="en-US" altLang="en-US" dirty="0" smtClean="0"/>
              <a:t>Winter of 1609-1610 “starving time” - over 80% of 500 settlers died</a:t>
            </a:r>
          </a:p>
          <a:p>
            <a:pPr lvl="1"/>
            <a:r>
              <a:rPr lang="en-US" dirty="0"/>
              <a:t>all but 60 of 214 colonists </a:t>
            </a:r>
            <a:r>
              <a:rPr lang="en-US" dirty="0" smtClean="0"/>
              <a:t>died (they had never planned to grow their own food)</a:t>
            </a:r>
            <a:endParaRPr lang="en-US" altLang="en-US" dirty="0" smtClean="0"/>
          </a:p>
          <a:p>
            <a:pPr eaLnBrk="1" hangingPunct="1"/>
            <a:r>
              <a:rPr lang="en-US" altLang="en-US" dirty="0" smtClean="0"/>
              <a:t>1613 – tobacco imported to Jamestown</a:t>
            </a:r>
          </a:p>
          <a:p>
            <a:pPr eaLnBrk="1" hangingPunct="1"/>
            <a:r>
              <a:rPr lang="en-US" altLang="en-US" dirty="0" smtClean="0"/>
              <a:t>John Rolfe credited with cultivating a pleasant smoking strain 1</a:t>
            </a:r>
            <a:r>
              <a:rPr lang="en-US" altLang="en-US" baseline="30000" dirty="0" smtClean="0"/>
              <a:t>st</a:t>
            </a:r>
            <a:r>
              <a:rPr lang="en-US" altLang="en-US" dirty="0" smtClean="0"/>
              <a:t> profitable export </a:t>
            </a:r>
          </a:p>
          <a:p>
            <a:pPr eaLnBrk="1" hangingPunct="1"/>
            <a:r>
              <a:rPr lang="en-US" altLang="en-US" dirty="0" smtClean="0"/>
              <a:t>Tobacco would become the feature cash crop of Virginia “Golden Weed”</a:t>
            </a:r>
          </a:p>
          <a:p>
            <a:pPr lvl="1"/>
            <a:r>
              <a:rPr lang="en-US" altLang="en-US" dirty="0" smtClean="0"/>
              <a:t>1620 – 40,000 lbs</a:t>
            </a:r>
          </a:p>
          <a:p>
            <a:pPr lvl="1"/>
            <a:r>
              <a:rPr lang="en-US" altLang="en-US" dirty="0" smtClean="0"/>
              <a:t>1626 – 500,000 lbs </a:t>
            </a:r>
          </a:p>
          <a:p>
            <a:pPr lvl="1"/>
            <a:r>
              <a:rPr lang="en-US" altLang="en-US" dirty="0" smtClean="0"/>
              <a:t>1629 – 1.5 million pounds </a:t>
            </a:r>
          </a:p>
          <a:p>
            <a:pPr lvl="1"/>
            <a:endParaRPr lang="en-US" altLang="en-US" dirty="0" smtClean="0"/>
          </a:p>
          <a:p>
            <a:pPr eaLnBrk="1" hangingPunct="1"/>
            <a:endParaRPr lang="en-US" altLang="en-US" dirty="0" smtClean="0"/>
          </a:p>
          <a:p>
            <a:pPr eaLnBrk="1" hangingPunct="1"/>
            <a:endParaRPr lang="en-US" altLang="en-US" dirty="0" smtClean="0"/>
          </a:p>
        </p:txBody>
      </p:sp>
      <p:pic>
        <p:nvPicPr>
          <p:cNvPr id="20484" name="Picture 4" descr="http://www.nps.gov/colo/images/200801251616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4514626"/>
            <a:ext cx="4826540" cy="239522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7098176" y="4053564"/>
            <a:ext cx="4691748" cy="2804436"/>
            <a:chOff x="7098176" y="4053564"/>
            <a:chExt cx="4691748" cy="2804436"/>
          </a:xfrm>
        </p:grpSpPr>
        <p:pic>
          <p:nvPicPr>
            <p:cNvPr id="20482" name="Picture 2" descr="http://www.legendsofamerica.com/photos-virginia/John%20Rolf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4900" y="4053565"/>
              <a:ext cx="2165024" cy="2804435"/>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http://asg.animatedheroes.com/albums/johnrolfe/Rolfe_somber.sized.jpg"/>
            <p:cNvPicPr>
              <a:picLocks noChangeAspect="1" noChangeArrowheads="1"/>
            </p:cNvPicPr>
            <p:nvPr/>
          </p:nvPicPr>
          <p:blipFill rotWithShape="1">
            <a:blip r:embed="rId5">
              <a:extLst>
                <a:ext uri="{28A0092B-C50C-407E-A947-70E740481C1C}">
                  <a14:useLocalDpi xmlns:a14="http://schemas.microsoft.com/office/drawing/2010/main" val="0"/>
                </a:ext>
              </a:extLst>
            </a:blip>
            <a:srcRect l="33073" t="9653" r="11927" b="10069"/>
            <a:stretch/>
          </p:blipFill>
          <p:spPr bwMode="auto">
            <a:xfrm>
              <a:off x="7098176" y="4053564"/>
              <a:ext cx="2526724" cy="276599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961901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10393</TotalTime>
  <Words>1684</Words>
  <Application>Microsoft Office PowerPoint</Application>
  <PresentationFormat>Widescreen</PresentationFormat>
  <Paragraphs>182</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Verdana</vt:lpstr>
      <vt:lpstr>Wingdings</vt:lpstr>
      <vt:lpstr>Office Theme</vt:lpstr>
      <vt:lpstr>“Virginia Company Song” </vt:lpstr>
      <vt:lpstr>THE COLONIES:  Settlements, Alliances, and Resistance 1607-1718 </vt:lpstr>
      <vt:lpstr>The English Settle in North America</vt:lpstr>
      <vt:lpstr>Regions of the Colonies </vt:lpstr>
      <vt:lpstr>PowerPoint Presentation</vt:lpstr>
      <vt:lpstr>PowerPoint Presentation</vt:lpstr>
      <vt:lpstr>Colonizing Virginia: Jamestown</vt:lpstr>
      <vt:lpstr>Pocahontas… NOT the Disney Version </vt:lpstr>
      <vt:lpstr>Starving time  Cash Crops </vt:lpstr>
      <vt:lpstr>House of Burgesses, 1619</vt:lpstr>
      <vt:lpstr>Colony  Home </vt:lpstr>
      <vt:lpstr>Rebellion  </vt:lpstr>
      <vt:lpstr>Maryland </vt:lpstr>
      <vt:lpstr>PowerPoint Presentation</vt:lpstr>
      <vt:lpstr>NEW ENGLAND</vt:lpstr>
      <vt:lpstr>Pilgrims!</vt:lpstr>
      <vt:lpstr>Puritans &amp; Massachusetts Bay (1629) </vt:lpstr>
      <vt:lpstr>PowerPoint Presentation</vt:lpstr>
      <vt:lpstr>Great Migration: 1630-1640</vt:lpstr>
      <vt:lpstr>Predestination</vt:lpstr>
      <vt:lpstr>The “Elect” or “Visible Saints” </vt:lpstr>
      <vt:lpstr>The Outspoken &amp; Disagreeable  </vt:lpstr>
      <vt:lpstr>Disorder</vt:lpstr>
      <vt:lpstr>Additional Colonies: Continued Settlement and Development</vt:lpstr>
      <vt:lpstr>Civil War and Revolution in England</vt:lpstr>
      <vt:lpstr>Colonial Policy</vt:lpstr>
      <vt:lpstr>France Takes Control of the Heart  of a Continent</vt:lpstr>
      <vt:lpstr>Early French Settlement—Quebec, Montreal, and the Fur Trade</vt:lpstr>
      <vt:lpstr>PowerPoint Presentation</vt:lpstr>
      <vt:lpstr>Developments in Spanish Colonies North of Mexico</vt:lpstr>
      <vt:lpstr>Early Spanish Settlements: Texas to California</vt:lpstr>
      <vt:lpstr>Spanish Missions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Ferrari, Christina, N (OTHS)</dc:creator>
  <cp:lastModifiedBy>Michele Braden</cp:lastModifiedBy>
  <cp:revision>29</cp:revision>
  <dcterms:created xsi:type="dcterms:W3CDTF">2015-09-09T12:09:52Z</dcterms:created>
  <dcterms:modified xsi:type="dcterms:W3CDTF">2017-10-12T12:18:00Z</dcterms:modified>
</cp:coreProperties>
</file>